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7" r:id="rId5"/>
    <p:sldMasterId id="2147483698" r:id="rId6"/>
    <p:sldMasterId id="2147483699" r:id="rId7"/>
    <p:sldMasterId id="214748370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y="6858000" cx="9144000"/>
  <p:notesSz cx="6858000" cy="9144000"/>
  <p:embeddedFontLst>
    <p:embeddedFont>
      <p:font typeface="Noto Sans"/>
      <p:regular r:id="rId26"/>
      <p:bold r:id="rId27"/>
      <p:italic r:id="rId28"/>
      <p:boldItalic r:id="rId29"/>
    </p:embeddedFont>
    <p:embeddedFont>
      <p:font typeface="Noto Sans Light"/>
      <p:regular r:id="rId30"/>
      <p:bold r:id="rId31"/>
      <p:italic r:id="rId32"/>
      <p:boldItalic r:id="rId33"/>
    </p:embeddedFont>
    <p:embeddedFont>
      <p:font typeface="Helvetica Neue"/>
      <p:regular r:id="rId34"/>
      <p:bold r:id="rId35"/>
      <p:italic r:id="rId36"/>
      <p:boldItalic r:id="rId37"/>
    </p:embeddedFont>
    <p:embeddedFont>
      <p:font typeface="Helvetica Neue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BE443B0-B89D-4FE8-8A35-08D23F262612}">
  <a:tblStyle styleId="{7BE443B0-B89D-4FE8-8A35-08D23F26261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italic.fntdata"/><Relationship Id="rId20" Type="http://schemas.openxmlformats.org/officeDocument/2006/relationships/slide" Target="slides/slide11.xml"/><Relationship Id="rId41" Type="http://schemas.openxmlformats.org/officeDocument/2006/relationships/font" Target="fonts/HelveticaNeueLight-boldItalic.fntdata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font" Target="fonts/NotoSans-regular.fntdata"/><Relationship Id="rId25" Type="http://schemas.openxmlformats.org/officeDocument/2006/relationships/slide" Target="slides/slide16.xml"/><Relationship Id="rId28" Type="http://schemas.openxmlformats.org/officeDocument/2006/relationships/font" Target="fonts/NotoSans-italic.fntdata"/><Relationship Id="rId27" Type="http://schemas.openxmlformats.org/officeDocument/2006/relationships/font" Target="fonts/NotoSans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NotoSans-boldItalic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NotoSansLight-bold.fntdata"/><Relationship Id="rId30" Type="http://schemas.openxmlformats.org/officeDocument/2006/relationships/font" Target="fonts/NotoSansLight-regular.fntdata"/><Relationship Id="rId11" Type="http://schemas.openxmlformats.org/officeDocument/2006/relationships/slide" Target="slides/slide2.xml"/><Relationship Id="rId33" Type="http://schemas.openxmlformats.org/officeDocument/2006/relationships/font" Target="fonts/NotoSansLight-boldItalic.fntdata"/><Relationship Id="rId10" Type="http://schemas.openxmlformats.org/officeDocument/2006/relationships/slide" Target="slides/slide1.xml"/><Relationship Id="rId32" Type="http://schemas.openxmlformats.org/officeDocument/2006/relationships/font" Target="fonts/NotoSansLight-italic.fntdata"/><Relationship Id="rId13" Type="http://schemas.openxmlformats.org/officeDocument/2006/relationships/slide" Target="slides/slide4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3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6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5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8.xml"/><Relationship Id="rId39" Type="http://schemas.openxmlformats.org/officeDocument/2006/relationships/font" Target="fonts/HelveticaNeueLight-bold.fntdata"/><Relationship Id="rId16" Type="http://schemas.openxmlformats.org/officeDocument/2006/relationships/slide" Target="slides/slide7.xml"/><Relationship Id="rId38" Type="http://schemas.openxmlformats.org/officeDocument/2006/relationships/font" Target="fonts/HelveticaNeueLight-regular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arxiv.org/abs/2110.06389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fdb52c1a4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cfdb52c1a4_1_75:notes"/>
          <p:cNvSpPr/>
          <p:nvPr>
            <p:ph idx="2" type="sldImg"/>
          </p:nvPr>
        </p:nvSpPr>
        <p:spPr>
          <a:xfrm>
            <a:off x="1714753" y="685800"/>
            <a:ext cx="342916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cfdb52c1a4_4_1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2cfdb52c1a4_4_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Gao, W.; Mercado, R.; Coley, C. W. Amortized Tree Generation for Bottom-up Synthesis Planning and Synthesizable Molecular Design. arXiv March 12, 2022.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http://arxiv.org/abs/2110.06389</a:t>
            </a:r>
            <a:r>
              <a:rPr lang="en"/>
              <a:t> (accessed 2022-08-10).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cfdb52c1a4_4_1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cfdb52c1a4_4_1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2cfdb52c1a4_4_1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cfdb52c1a4_4_2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2cfdb52c1a4_4_2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"/>
              <a:t>Olexandr Isayev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2002     M.S. in Chemistry, Dnepropetrovsk National University, Ukraine </a:t>
            </a:r>
            <a:endParaRPr/>
          </a:p>
        </p:txBody>
      </p:sp>
      <p:sp>
        <p:nvSpPr>
          <p:cNvPr id="448" name="Google Shape;448;g2cfdb52c1a4_4_20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fdb52c1a4_2_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cfdb52c1a4_2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2cfdb52c1a4_2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cfdb52c1a4_2_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cfdb52c1a4_2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2cfdb52c1a4_2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500519aa93_0_1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500519aa93_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3500519aa93_0_1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500519aa93_0_2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500519aa93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fdb52c1a4_2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cfdb52c1a4_2_464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fdb52c1a4_2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cfdb52c1a4_2_253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cfdb52c1a4_2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cfdb52c1a4_2_475:notes"/>
          <p:cNvSpPr/>
          <p:nvPr>
            <p:ph idx="2" type="sldImg"/>
          </p:nvPr>
        </p:nvSpPr>
        <p:spPr>
          <a:xfrm>
            <a:off x="171475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cfdb52c1a4_2_4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cfdb52c1a4_2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fdb52c1a4_2_4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For simplicity I would consider a 0,1 adjacency matrix and I would make sure it agrees with the diagram to the right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Model is just AP-MS, but the benchmark system is the physical models to verify the actual network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/>
              <a:t>Bait+prey network, provides basis for physical interaction network plus AlphaFold predictions to appro</a:t>
            </a:r>
            <a:endParaRPr/>
          </a:p>
        </p:txBody>
      </p:sp>
      <p:sp>
        <p:nvSpPr>
          <p:cNvPr id="339" name="Google Shape;339;g2cfdb52c1a4_2_49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cfdb52c1a4_2_5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2cfdb52c1a4_2_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AP-MS details association, but does not describe interfaces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Benchmark indicates that AP-MS can also offer insight into prey-prey as well as bait-prey from PDB search; benchmark has direct interactions and co-complex interactions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i="0" lang="en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 Imposed Model of A3G vis complex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i="0" lang="en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CUL5/RBX2 complex (3DPL, 2ECL, 2WZK)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i="0" lang="en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A3G-Vif Complex (4N9F)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i="0" lang="en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Sequence alignment shows targeted lysines for ubiquitination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i="0" lang="en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A3G abundance was restored after mutating lysines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187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i="0" lang="en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Mono and poly ubiquitination was reduced upon mutation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55522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6"/>
              <a:buChar char="-"/>
            </a:pPr>
            <a:r>
              <a:rPr lang="en"/>
              <a:t>Cosine similarity score.</a:t>
            </a:r>
            <a:endParaRPr/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6"/>
              <a:buChar char="-"/>
            </a:pPr>
            <a:r>
              <a:rPr lang="en"/>
              <a:t>Y axis is the true positive rate of direct protein interactions</a:t>
            </a:r>
            <a:endParaRPr/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6"/>
              <a:buChar char="-"/>
            </a:pPr>
            <a:r>
              <a:rPr lang="en"/>
              <a:t>X axis is the total number of predicted interactions</a:t>
            </a:r>
            <a:endParaRPr/>
          </a:p>
          <a:p>
            <a:pPr indent="-279400" lvl="0" marL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6"/>
              <a:buChar char="-"/>
            </a:pPr>
            <a:r>
              <a:rPr lang="en"/>
              <a:t>An AUC of 0.5 is random (Null model is hypergeometric - sampling edges with out replacement from population of 2,985 ‘true’ edges of ~4.5 million possible edges).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fdb52c1a4_4_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2cfdb52c1a4_4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unsupervised -- no training, no labels, just examining the structure</a:t>
            </a:r>
            <a:br>
              <a:rPr lang="en"/>
            </a:br>
            <a:r>
              <a:rPr lang="en"/>
              <a:t>supervised -- training, labels, you tell how wrong it is (NN)</a:t>
            </a:r>
            <a:br>
              <a:rPr lang="en"/>
            </a:br>
            <a:r>
              <a:rPr lang="en"/>
              <a:t>reinf - no dataset, environment, agent (NN)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cfdb52c1a4_2_4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cfdb52c1a4_2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oto Sans"/>
              <a:buNone/>
              <a:defRPr b="0" i="0" sz="600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"/>
              <a:buNone/>
              <a:defRPr b="0" i="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"/>
              <a:buNone/>
              <a:defRPr b="0" i="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9" name="Google Shape;89;p19"/>
          <p:cNvSpPr txBox="1"/>
          <p:nvPr>
            <p:ph idx="2" type="body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" name="Google Shape;91;p1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&amp; Bullets" showMasterSp="0">
  <p:cSld name="1_Title &amp; Bullet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452438" y="539750"/>
            <a:ext cx="8239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 sz="3188">
                <a:solidFill>
                  <a:srgbClr val="465A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452438" y="1186481"/>
            <a:ext cx="8239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3"/>
              <a:buNone/>
              <a:defRPr b="1" sz="2063">
                <a:solidFill>
                  <a:srgbClr val="373737"/>
                </a:solidFill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2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rgbClr val="373737"/>
                </a:solidFill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373737"/>
                </a:solidFill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73737"/>
                </a:solidFill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73737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73737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2" type="sldNum"/>
          </p:nvPr>
        </p:nvSpPr>
        <p:spPr>
          <a:xfrm>
            <a:off x="9005811" y="6540500"/>
            <a:ext cx="138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oto Sans"/>
              <a:buNone/>
              <a:defRPr b="0" i="0" sz="600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3" name="Google Shape;143;p2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" name="Google Shape;148;p2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29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"/>
              <a:buNone/>
              <a:defRPr b="0" i="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3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9" name="Google Shape;159;p3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"/>
              <a:buNone/>
              <a:defRPr b="0" i="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3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3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3"/>
          <p:cNvSpPr txBox="1"/>
          <p:nvPr>
            <p:ph idx="1" type="body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33"/>
          <p:cNvSpPr txBox="1"/>
          <p:nvPr>
            <p:ph idx="2" type="body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3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4" name="Google Shape;174;p3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6"/>
          <p:cNvSpPr txBox="1"/>
          <p:nvPr>
            <p:ph idx="1" type="body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0" name="Google Shape;190;p3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1" name="Google Shape;191;p3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7"/>
          <p:cNvSpPr/>
          <p:nvPr>
            <p:ph idx="2" type="pic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3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8" name="Google Shape;198;p3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8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3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9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3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1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2" name="Google Shape;222;p4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2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42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4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3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4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&amp; Bullets" showMasterSp="0">
  <p:cSld name="1_Title &amp; Bullets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 txBox="1"/>
          <p:nvPr>
            <p:ph type="title"/>
          </p:nvPr>
        </p:nvSpPr>
        <p:spPr>
          <a:xfrm>
            <a:off x="452438" y="539750"/>
            <a:ext cx="8239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 sz="3188">
                <a:solidFill>
                  <a:srgbClr val="465A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44"/>
          <p:cNvSpPr txBox="1"/>
          <p:nvPr>
            <p:ph idx="1" type="body"/>
          </p:nvPr>
        </p:nvSpPr>
        <p:spPr>
          <a:xfrm>
            <a:off x="452438" y="1186481"/>
            <a:ext cx="8239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63"/>
              <a:buNone/>
              <a:defRPr b="1" sz="2063">
                <a:solidFill>
                  <a:srgbClr val="373737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44"/>
          <p:cNvSpPr txBox="1"/>
          <p:nvPr>
            <p:ph idx="2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rgbClr val="373737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373737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37373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7373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7373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44"/>
          <p:cNvSpPr txBox="1"/>
          <p:nvPr>
            <p:ph idx="12" type="sldNum"/>
          </p:nvPr>
        </p:nvSpPr>
        <p:spPr>
          <a:xfrm>
            <a:off x="9005811" y="6540500"/>
            <a:ext cx="1383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 type="tx">
  <p:cSld name="TITLE_AND_BODY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/>
          <p:nvPr>
            <p:ph type="title"/>
          </p:nvPr>
        </p:nvSpPr>
        <p:spPr>
          <a:xfrm>
            <a:off x="1211032" y="8930"/>
            <a:ext cx="6721800" cy="7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100">
                <a:solidFill>
                  <a:srgbClr val="0096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5"/>
          <p:cNvSpPr txBox="1"/>
          <p:nvPr>
            <p:ph idx="1" type="body"/>
          </p:nvPr>
        </p:nvSpPr>
        <p:spPr>
          <a:xfrm>
            <a:off x="1645295" y="1821656"/>
            <a:ext cx="5853300" cy="44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380555" lvl="0" marL="4572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393"/>
              <a:buChar char="•"/>
              <a:defRPr sz="165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80555" lvl="1" marL="9144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393"/>
              <a:buChar char="•"/>
              <a:defRPr sz="165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80555" lvl="2" marL="1371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393"/>
              <a:buChar char="•"/>
              <a:defRPr sz="165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80555" lvl="3" marL="18288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393"/>
              <a:buChar char="•"/>
              <a:defRPr sz="165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80555" lvl="4" marL="22860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2393"/>
              <a:buChar char="•"/>
              <a:defRPr sz="1650">
                <a:solidFill>
                  <a:srgbClr val="4242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45"/>
          <p:cNvSpPr/>
          <p:nvPr/>
        </p:nvSpPr>
        <p:spPr>
          <a:xfrm>
            <a:off x="1136303" y="-58061"/>
            <a:ext cx="6871500" cy="884400"/>
          </a:xfrm>
          <a:prstGeom prst="rect">
            <a:avLst/>
          </a:prstGeom>
          <a:solidFill>
            <a:srgbClr val="929292">
              <a:alpha val="20000"/>
            </a:srgbClr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0" i="0" sz="11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 txBox="1"/>
          <p:nvPr>
            <p:ph idx="12" type="sldNum"/>
          </p:nvPr>
        </p:nvSpPr>
        <p:spPr>
          <a:xfrm>
            <a:off x="4482789" y="6536531"/>
            <a:ext cx="1749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825" u="none" cap="none" strike="noStrik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6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1" name="Google Shape;251;p4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4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4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/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7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7" name="Google Shape;257;p47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47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9" name="Google Shape;259;p47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47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7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7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4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50"/>
          <p:cNvSpPr txBox="1"/>
          <p:nvPr>
            <p:ph idx="1" type="body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75" name="Google Shape;275;p50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6" name="Google Shape;276;p5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5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5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1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51"/>
          <p:cNvSpPr/>
          <p:nvPr>
            <p:ph idx="2" type="pic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51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3" name="Google Shape;283;p5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5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5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2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52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5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5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/>
          <p:nvPr>
            <p:ph type="title"/>
          </p:nvPr>
        </p:nvSpPr>
        <p:spPr>
          <a:xfrm rot="5400000">
            <a:off x="4623601" y="2285276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53"/>
          <p:cNvSpPr txBox="1"/>
          <p:nvPr>
            <p:ph idx="1" type="body"/>
          </p:nvPr>
        </p:nvSpPr>
        <p:spPr>
          <a:xfrm rot="5400000">
            <a:off x="623025" y="370674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5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5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6" name="Google Shape;136;p2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40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4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4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4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9.gif"/><Relationship Id="rId5" Type="http://schemas.openxmlformats.org/officeDocument/2006/relationships/image" Target="../media/image5.png"/><Relationship Id="rId6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ithub.com/isayevlab/Auto3D_pkg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8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Relationship Id="rId7" Type="http://schemas.openxmlformats.org/officeDocument/2006/relationships/image" Target="../media/image23.png"/><Relationship Id="rId8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7.png"/><Relationship Id="rId5" Type="http://schemas.openxmlformats.org/officeDocument/2006/relationships/image" Target="../media/image57.png"/><Relationship Id="rId6" Type="http://schemas.openxmlformats.org/officeDocument/2006/relationships/image" Target="../media/image52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30.png"/><Relationship Id="rId13" Type="http://schemas.openxmlformats.org/officeDocument/2006/relationships/image" Target="../media/image43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5.png"/><Relationship Id="rId7" Type="http://schemas.openxmlformats.org/officeDocument/2006/relationships/image" Target="../media/image50.png"/><Relationship Id="rId8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Relationship Id="rId7" Type="http://schemas.openxmlformats.org/officeDocument/2006/relationships/image" Target="../media/image40.png"/><Relationship Id="rId8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/>
          <p:nvPr>
            <p:ph type="ctrTitle"/>
          </p:nvPr>
        </p:nvSpPr>
        <p:spPr>
          <a:xfrm>
            <a:off x="1143000" y="2079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oto Sans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Applications of AI in drug design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4"/>
          <p:cNvSpPr txBox="1"/>
          <p:nvPr/>
        </p:nvSpPr>
        <p:spPr>
          <a:xfrm>
            <a:off x="1142999" y="3325062"/>
            <a:ext cx="6858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</a:rPr>
              <a:t>Kenneth Huang</a:t>
            </a:r>
            <a:endParaRPr b="1" sz="1500">
              <a:solidFill>
                <a:srgbClr val="000000"/>
              </a:solidFill>
            </a:endParaRPr>
          </a:p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</a:rPr>
              <a:t>Šali &amp; Echeverria Labs</a:t>
            </a:r>
            <a:endParaRPr b="1" sz="1500">
              <a:solidFill>
                <a:srgbClr val="000000"/>
              </a:solidFill>
            </a:endParaRPr>
          </a:p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</a:rPr>
              <a:t>University of California, San Francisco</a:t>
            </a:r>
            <a:endParaRPr b="1" sz="1500">
              <a:solidFill>
                <a:srgbClr val="000000"/>
              </a:solidFill>
            </a:endParaRPr>
          </a:p>
        </p:txBody>
      </p:sp>
      <p:sp>
        <p:nvSpPr>
          <p:cNvPr id="304" name="Google Shape;304;p54"/>
          <p:cNvSpPr/>
          <p:nvPr/>
        </p:nvSpPr>
        <p:spPr>
          <a:xfrm>
            <a:off x="3204170" y="4287925"/>
            <a:ext cx="2735700" cy="2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1163" y="5057250"/>
            <a:ext cx="1961676" cy="5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3017" y="5015914"/>
            <a:ext cx="1018593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4"/>
          <p:cNvPicPr preferRelativeResize="0"/>
          <p:nvPr/>
        </p:nvPicPr>
        <p:blipFill rotWithShape="1">
          <a:blip r:embed="rId5">
            <a:alphaModFix/>
          </a:blip>
          <a:srcRect b="0" l="0" r="2789" t="872"/>
          <a:stretch/>
        </p:blipFill>
        <p:spPr>
          <a:xfrm>
            <a:off x="3394038" y="5729136"/>
            <a:ext cx="2355984" cy="93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4248" y="5031451"/>
            <a:ext cx="1795482" cy="10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" y="1337365"/>
            <a:ext cx="6112765" cy="223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3"/>
          <p:cNvPicPr preferRelativeResize="0"/>
          <p:nvPr/>
        </p:nvPicPr>
        <p:blipFill rotWithShape="1">
          <a:blip r:embed="rId4">
            <a:alphaModFix/>
          </a:blip>
          <a:srcRect b="0" l="0" r="0" t="1610"/>
          <a:stretch/>
        </p:blipFill>
        <p:spPr>
          <a:xfrm>
            <a:off x="535889" y="4401177"/>
            <a:ext cx="5829300" cy="170713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3"/>
          <p:cNvSpPr txBox="1"/>
          <p:nvPr/>
        </p:nvSpPr>
        <p:spPr>
          <a:xfrm>
            <a:off x="14" y="6563375"/>
            <a:ext cx="582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Gao, W.; Mercado, R.; Coley, C. W.. arXiv March 12, 2022.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36" name="Google Shape;436;p63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De novo drug design by exploration of alternative synthetic pathways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4"/>
          <p:cNvSpPr txBox="1"/>
          <p:nvPr>
            <p:ph idx="1" type="body"/>
          </p:nvPr>
        </p:nvSpPr>
        <p:spPr>
          <a:xfrm>
            <a:off x="106922" y="2376474"/>
            <a:ext cx="4148700" cy="16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RELATION: A Deep Generative Model for Structure-Based De Novo Drug Design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4"/>
          <p:cNvSpPr txBox="1"/>
          <p:nvPr/>
        </p:nvSpPr>
        <p:spPr>
          <a:xfrm>
            <a:off x="12" y="6516300"/>
            <a:ext cx="827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Wang, M. et al. </a:t>
            </a:r>
            <a:r>
              <a:rPr i="1" lang="en" sz="1000">
                <a:solidFill>
                  <a:schemeClr val="dk1"/>
                </a:solidFill>
              </a:rPr>
              <a:t>J. Med. Chem.</a:t>
            </a: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1000">
                <a:solidFill>
                  <a:schemeClr val="dk1"/>
                </a:solidFill>
              </a:rPr>
              <a:t>2022</a:t>
            </a:r>
            <a:r>
              <a:rPr lang="en" sz="1000">
                <a:solidFill>
                  <a:schemeClr val="dk1"/>
                </a:solidFill>
              </a:rPr>
              <a:t>, </a:t>
            </a:r>
            <a:r>
              <a:rPr i="1" lang="en" sz="1000">
                <a:solidFill>
                  <a:schemeClr val="dk1"/>
                </a:solidFill>
              </a:rPr>
              <a:t>65</a:t>
            </a:r>
            <a:r>
              <a:rPr lang="en" sz="1000">
                <a:solidFill>
                  <a:schemeClr val="dk1"/>
                </a:solidFill>
              </a:rPr>
              <a:t> (13), 9478–9492.</a:t>
            </a:r>
            <a:endParaRPr sz="1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https://github.com/micahwang/RELATION</a:t>
            </a:r>
            <a:endParaRPr sz="1000"/>
          </a:p>
        </p:txBody>
      </p:sp>
      <p:pic>
        <p:nvPicPr>
          <p:cNvPr id="443" name="Google Shape;44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6490" y="1855103"/>
            <a:ext cx="4710643" cy="366402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4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De novo drug design by exploration of alternative synthetic pathways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/>
          <p:nvPr>
            <p:ph idx="1" type="body"/>
          </p:nvPr>
        </p:nvSpPr>
        <p:spPr>
          <a:xfrm>
            <a:off x="5372371" y="1245968"/>
            <a:ext cx="34320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Auto3D: Automatic Generation of the Low-energy 3D Structures with ANI Neural Network Potentials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5"/>
          <p:cNvSpPr txBox="1"/>
          <p:nvPr/>
        </p:nvSpPr>
        <p:spPr>
          <a:xfrm>
            <a:off x="11" y="6305400"/>
            <a:ext cx="7535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Liu, Z.; Zubatiuk, T.; Roitberg, A.; Isayev, O. </a:t>
            </a:r>
            <a:r>
              <a:rPr i="1" lang="en" sz="1000">
                <a:solidFill>
                  <a:schemeClr val="dk1"/>
                </a:solidFill>
              </a:rPr>
              <a:t>J. Chem. Inf. Model.</a:t>
            </a:r>
            <a:r>
              <a:rPr lang="en" sz="1000">
                <a:solidFill>
                  <a:schemeClr val="dk1"/>
                </a:solidFill>
              </a:rPr>
              <a:t> </a:t>
            </a:r>
            <a:r>
              <a:rPr b="1" lang="en" sz="1000">
                <a:solidFill>
                  <a:schemeClr val="dk1"/>
                </a:solidFill>
              </a:rPr>
              <a:t>2022</a:t>
            </a:r>
            <a:r>
              <a:rPr lang="en" sz="1000">
                <a:solidFill>
                  <a:schemeClr val="dk1"/>
                </a:solidFill>
              </a:rPr>
              <a:t>, </a:t>
            </a:r>
            <a:r>
              <a:rPr i="1" lang="en" sz="1000">
                <a:solidFill>
                  <a:schemeClr val="dk1"/>
                </a:solidFill>
              </a:rPr>
              <a:t>62</a:t>
            </a:r>
            <a:r>
              <a:rPr lang="en" sz="1000">
                <a:solidFill>
                  <a:schemeClr val="dk1"/>
                </a:solidFill>
              </a:rPr>
              <a:t> (22), 5373–5382. 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https://github.com/isayevlab/Auto3D_pkg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Lenselink, Eelke B., and Pieter FW Stouten. </a:t>
            </a:r>
            <a:r>
              <a:rPr i="1" lang="en" sz="1000">
                <a:solidFill>
                  <a:schemeClr val="dk1"/>
                </a:solidFill>
              </a:rPr>
              <a:t>Journal of Computer-Aided Molecular Design</a:t>
            </a:r>
            <a:r>
              <a:rPr lang="en" sz="1000">
                <a:solidFill>
                  <a:schemeClr val="dk1"/>
                </a:solidFill>
              </a:rPr>
              <a:t> 35, no. 8 (2021): 901-909.</a:t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52" name="Google Shape;45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40" y="1592098"/>
            <a:ext cx="5099963" cy="367381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5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3D conformer generation to assist in prediction of molecular properties 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descr="Fig. 2" id="454" name="Google Shape;454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4958" y="2477373"/>
            <a:ext cx="3306843" cy="320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6"/>
          <p:cNvSpPr txBox="1"/>
          <p:nvPr/>
        </p:nvSpPr>
        <p:spPr>
          <a:xfrm>
            <a:off x="0" y="2527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Case 1: Plurality of binding sites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461" name="Google Shape;461;p66"/>
          <p:cNvSpPr txBox="1"/>
          <p:nvPr/>
        </p:nvSpPr>
        <p:spPr>
          <a:xfrm>
            <a:off x="671075" y="5455225"/>
            <a:ext cx="1547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124" y="1607297"/>
            <a:ext cx="4525275" cy="45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124" y="1607297"/>
            <a:ext cx="4526280" cy="4526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66"/>
          <p:cNvGrpSpPr/>
          <p:nvPr/>
        </p:nvGrpSpPr>
        <p:grpSpPr>
          <a:xfrm>
            <a:off x="7351061" y="1685061"/>
            <a:ext cx="1528468" cy="3994682"/>
            <a:chOff x="7351061" y="1685061"/>
            <a:chExt cx="1528468" cy="3994682"/>
          </a:xfrm>
        </p:grpSpPr>
        <p:pic>
          <p:nvPicPr>
            <p:cNvPr id="465" name="Google Shape;465;p66"/>
            <p:cNvPicPr preferRelativeResize="0"/>
            <p:nvPr/>
          </p:nvPicPr>
          <p:blipFill rotWithShape="1">
            <a:blip r:embed="rId5">
              <a:alphaModFix/>
            </a:blip>
            <a:srcRect b="49665" l="4251" r="75751" t="0"/>
            <a:stretch/>
          </p:blipFill>
          <p:spPr>
            <a:xfrm>
              <a:off x="7460397" y="1685061"/>
              <a:ext cx="1309797" cy="1840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66"/>
            <p:cNvPicPr preferRelativeResize="0"/>
            <p:nvPr/>
          </p:nvPicPr>
          <p:blipFill rotWithShape="1">
            <a:blip r:embed="rId5">
              <a:alphaModFix/>
            </a:blip>
            <a:srcRect b="49665" l="38043" r="38621" t="0"/>
            <a:stretch/>
          </p:blipFill>
          <p:spPr>
            <a:xfrm>
              <a:off x="7351061" y="3838947"/>
              <a:ext cx="1528468" cy="18407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" name="Google Shape;467;p66"/>
          <p:cNvSpPr txBox="1"/>
          <p:nvPr/>
        </p:nvSpPr>
        <p:spPr>
          <a:xfrm>
            <a:off x="3829500" y="1269475"/>
            <a:ext cx="4940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Multi-functionality of viral proteins ⇒multiple pockets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468" name="Google Shape;468;p66"/>
          <p:cNvSpPr txBox="1"/>
          <p:nvPr>
            <p:ph idx="12" type="sldNum"/>
          </p:nvPr>
        </p:nvSpPr>
        <p:spPr>
          <a:xfrm>
            <a:off x="7086600" y="64928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66"/>
          <p:cNvSpPr txBox="1"/>
          <p:nvPr/>
        </p:nvSpPr>
        <p:spPr>
          <a:xfrm>
            <a:off x="0" y="6641575"/>
            <a:ext cx="171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J. F. Hultquist &amp; K. J. F. Satchell</a:t>
            </a:r>
            <a:endParaRPr b="1" sz="800"/>
          </a:p>
        </p:txBody>
      </p:sp>
      <p:cxnSp>
        <p:nvCxnSpPr>
          <p:cNvPr id="470" name="Google Shape;470;p66"/>
          <p:cNvCxnSpPr/>
          <p:nvPr/>
        </p:nvCxnSpPr>
        <p:spPr>
          <a:xfrm>
            <a:off x="3352117" y="1393458"/>
            <a:ext cx="7200" cy="47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71" name="Google Shape;471;p66"/>
          <p:cNvGrpSpPr/>
          <p:nvPr/>
        </p:nvGrpSpPr>
        <p:grpSpPr>
          <a:xfrm>
            <a:off x="0" y="1144700"/>
            <a:ext cx="2988025" cy="1371600"/>
            <a:chOff x="0" y="1144700"/>
            <a:chExt cx="2988025" cy="1371600"/>
          </a:xfrm>
        </p:grpSpPr>
        <p:pic>
          <p:nvPicPr>
            <p:cNvPr id="472" name="Google Shape;472;p6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16425" y="1144700"/>
              <a:ext cx="1371600" cy="13716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73" name="Google Shape;473;p66"/>
            <p:cNvSpPr txBox="1"/>
            <p:nvPr/>
          </p:nvSpPr>
          <p:spPr>
            <a:xfrm>
              <a:off x="0" y="1540250"/>
              <a:ext cx="16164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1"/>
                  </a:solidFill>
                </a:rPr>
                <a:t>Identify ligand pocket</a:t>
              </a:r>
              <a:endParaRPr b="1" sz="1500">
                <a:solidFill>
                  <a:schemeClr val="dk1"/>
                </a:solidFill>
              </a:endParaRPr>
            </a:p>
          </p:txBody>
        </p:sp>
      </p:grpSp>
      <p:grpSp>
        <p:nvGrpSpPr>
          <p:cNvPr id="474" name="Google Shape;474;p66"/>
          <p:cNvGrpSpPr/>
          <p:nvPr/>
        </p:nvGrpSpPr>
        <p:grpSpPr>
          <a:xfrm>
            <a:off x="0" y="2996591"/>
            <a:ext cx="2988025" cy="1371600"/>
            <a:chOff x="0" y="2996591"/>
            <a:chExt cx="2988025" cy="1371600"/>
          </a:xfrm>
        </p:grpSpPr>
        <p:pic>
          <p:nvPicPr>
            <p:cNvPr id="475" name="Google Shape;475;p66"/>
            <p:cNvPicPr preferRelativeResize="0"/>
            <p:nvPr/>
          </p:nvPicPr>
          <p:blipFill rotWithShape="1">
            <a:blip r:embed="rId7">
              <a:alphaModFix/>
            </a:blip>
            <a:srcRect b="0" l="77174" r="0" t="53403"/>
            <a:stretch/>
          </p:blipFill>
          <p:spPr>
            <a:xfrm>
              <a:off x="1616423" y="2996591"/>
              <a:ext cx="1371602" cy="13716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76" name="Google Shape;476;p66"/>
            <p:cNvSpPr txBox="1"/>
            <p:nvPr/>
          </p:nvSpPr>
          <p:spPr>
            <a:xfrm>
              <a:off x="0" y="3392141"/>
              <a:ext cx="16164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1"/>
                  </a:solidFill>
                </a:rPr>
                <a:t>Verify activity with assays</a:t>
              </a:r>
              <a:endParaRPr b="1" sz="1500">
                <a:solidFill>
                  <a:schemeClr val="dk1"/>
                </a:solidFill>
              </a:endParaRPr>
            </a:p>
          </p:txBody>
        </p:sp>
      </p:grpSp>
      <p:grpSp>
        <p:nvGrpSpPr>
          <p:cNvPr id="477" name="Google Shape;477;p66"/>
          <p:cNvGrpSpPr/>
          <p:nvPr/>
        </p:nvGrpSpPr>
        <p:grpSpPr>
          <a:xfrm>
            <a:off x="0" y="4849599"/>
            <a:ext cx="2988025" cy="1371600"/>
            <a:chOff x="0" y="4849599"/>
            <a:chExt cx="2988025" cy="1371600"/>
          </a:xfrm>
        </p:grpSpPr>
        <p:pic>
          <p:nvPicPr>
            <p:cNvPr id="478" name="Google Shape;478;p6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616425" y="4849599"/>
              <a:ext cx="1371600" cy="13716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79" name="Google Shape;479;p66"/>
            <p:cNvSpPr txBox="1"/>
            <p:nvPr/>
          </p:nvSpPr>
          <p:spPr>
            <a:xfrm>
              <a:off x="0" y="5372725"/>
              <a:ext cx="1616400" cy="42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1"/>
                  </a:solidFill>
                </a:rPr>
                <a:t>Optimize ligand design </a:t>
              </a:r>
              <a:endParaRPr b="1" sz="1500">
                <a:solidFill>
                  <a:schemeClr val="dk1"/>
                </a:solidFill>
              </a:endParaRPr>
            </a:p>
          </p:txBody>
        </p:sp>
      </p:grpSp>
      <p:cxnSp>
        <p:nvCxnSpPr>
          <p:cNvPr id="480" name="Google Shape;480;p66"/>
          <p:cNvCxnSpPr>
            <a:stCxn id="475" idx="2"/>
            <a:endCxn id="478" idx="0"/>
          </p:cNvCxnSpPr>
          <p:nvPr/>
        </p:nvCxnSpPr>
        <p:spPr>
          <a:xfrm>
            <a:off x="2302224" y="4368191"/>
            <a:ext cx="0" cy="48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7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Case 2: </a:t>
            </a:r>
            <a:r>
              <a:rPr b="1" lang="en" sz="3000">
                <a:solidFill>
                  <a:schemeClr val="dk1"/>
                </a:solidFill>
              </a:rPr>
              <a:t>Multi-state proteins increase search space for ligand discovery 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487" name="Google Shape;48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775" y="1491950"/>
            <a:ext cx="3409350" cy="34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1667075"/>
            <a:ext cx="1150800" cy="1150824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489" name="Google Shape;489;p67"/>
          <p:cNvSpPr/>
          <p:nvPr/>
        </p:nvSpPr>
        <p:spPr>
          <a:xfrm>
            <a:off x="2095475" y="2398800"/>
            <a:ext cx="620700" cy="6699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0" name="Google Shape;490;p67"/>
          <p:cNvCxnSpPr/>
          <p:nvPr/>
        </p:nvCxnSpPr>
        <p:spPr>
          <a:xfrm>
            <a:off x="1685025" y="1679450"/>
            <a:ext cx="1036200" cy="7227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91" name="Google Shape;491;p67"/>
          <p:cNvCxnSpPr/>
          <p:nvPr/>
        </p:nvCxnSpPr>
        <p:spPr>
          <a:xfrm>
            <a:off x="525850" y="2838625"/>
            <a:ext cx="1578900" cy="2337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92" name="Google Shape;492;p67"/>
          <p:cNvCxnSpPr/>
          <p:nvPr/>
        </p:nvCxnSpPr>
        <p:spPr>
          <a:xfrm>
            <a:off x="1694000" y="2829650"/>
            <a:ext cx="1021800" cy="2403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93" name="Google Shape;493;p67"/>
          <p:cNvCxnSpPr>
            <a:endCxn id="488" idx="3"/>
          </p:cNvCxnSpPr>
          <p:nvPr/>
        </p:nvCxnSpPr>
        <p:spPr>
          <a:xfrm rot="10800000">
            <a:off x="1684200" y="2242487"/>
            <a:ext cx="345000" cy="1635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94" name="Google Shape;494;p67"/>
          <p:cNvSpPr txBox="1"/>
          <p:nvPr/>
        </p:nvSpPr>
        <p:spPr>
          <a:xfrm>
            <a:off x="443069" y="1168625"/>
            <a:ext cx="39255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Additional conformations in ligand pocket(s)</a:t>
            </a:r>
            <a:endParaRPr sz="1500"/>
          </a:p>
        </p:txBody>
      </p:sp>
      <p:sp>
        <p:nvSpPr>
          <p:cNvPr id="495" name="Google Shape;495;p67"/>
          <p:cNvSpPr txBox="1"/>
          <p:nvPr/>
        </p:nvSpPr>
        <p:spPr>
          <a:xfrm>
            <a:off x="603625" y="2990888"/>
            <a:ext cx="10947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PDB: </a:t>
            </a:r>
            <a:r>
              <a:rPr lang="en" sz="700">
                <a:solidFill>
                  <a:srgbClr val="0000FF"/>
                </a:solidFill>
              </a:rPr>
              <a:t>7QGI (-SAH)</a:t>
            </a:r>
            <a:r>
              <a:rPr lang="en" sz="700"/>
              <a:t>, </a:t>
            </a:r>
            <a:r>
              <a:rPr lang="en" sz="700">
                <a:solidFill>
                  <a:srgbClr val="FF0000"/>
                </a:solidFill>
              </a:rPr>
              <a:t>7R2V (+SAH)</a:t>
            </a:r>
            <a:endParaRPr sz="700">
              <a:solidFill>
                <a:srgbClr val="FF0000"/>
              </a:solidFill>
            </a:endParaRPr>
          </a:p>
        </p:txBody>
      </p:sp>
      <p:cxnSp>
        <p:nvCxnSpPr>
          <p:cNvPr id="496" name="Google Shape;496;p67"/>
          <p:cNvCxnSpPr/>
          <p:nvPr/>
        </p:nvCxnSpPr>
        <p:spPr>
          <a:xfrm>
            <a:off x="4568400" y="1470358"/>
            <a:ext cx="7200" cy="475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7" name="Google Shape;497;p67"/>
          <p:cNvSpPr txBox="1"/>
          <p:nvPr/>
        </p:nvSpPr>
        <p:spPr>
          <a:xfrm>
            <a:off x="4728000" y="1168625"/>
            <a:ext cx="42636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Expanding range of potential ligand pockets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498" name="Google Shape;498;p67"/>
          <p:cNvGrpSpPr/>
          <p:nvPr/>
        </p:nvGrpSpPr>
        <p:grpSpPr>
          <a:xfrm>
            <a:off x="271206" y="4625812"/>
            <a:ext cx="4102326" cy="1920240"/>
            <a:chOff x="192487" y="4702012"/>
            <a:chExt cx="4102326" cy="1920240"/>
          </a:xfrm>
        </p:grpSpPr>
        <p:pic>
          <p:nvPicPr>
            <p:cNvPr id="499" name="Google Shape;499;p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74573" y="4702012"/>
              <a:ext cx="1920240" cy="192024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00" name="Google Shape;500;p6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2487" y="4702012"/>
              <a:ext cx="1920240" cy="192024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501" name="Google Shape;501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8000" y="1605300"/>
            <a:ext cx="4263600" cy="236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8000" y="4126367"/>
            <a:ext cx="4263600" cy="21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8000" y="6277250"/>
            <a:ext cx="670988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7"/>
          <p:cNvSpPr txBox="1"/>
          <p:nvPr>
            <p:ph idx="12" type="sldNum"/>
          </p:nvPr>
        </p:nvSpPr>
        <p:spPr>
          <a:xfrm>
            <a:off x="7086600" y="64928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5" name="Google Shape;505;p67"/>
          <p:cNvSpPr txBox="1"/>
          <p:nvPr/>
        </p:nvSpPr>
        <p:spPr>
          <a:xfrm>
            <a:off x="0" y="6641575"/>
            <a:ext cx="265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Surabhi Rathore; Fujimori; Vedadi, Shoichet Labs</a:t>
            </a:r>
            <a:endParaRPr b="1"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8"/>
          <p:cNvSpPr txBox="1"/>
          <p:nvPr>
            <p:ph type="title"/>
          </p:nvPr>
        </p:nvSpPr>
        <p:spPr>
          <a:xfrm>
            <a:off x="628650" y="60326"/>
            <a:ext cx="7886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Helvetica Neue"/>
                <a:ea typeface="Helvetica Neue"/>
                <a:cs typeface="Helvetica Neue"/>
                <a:sym typeface="Helvetica Neue"/>
              </a:rPr>
              <a:t>Integrating generative AI and solution data for complementary ensembles</a:t>
            </a:r>
            <a:endParaRPr b="1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8"/>
          <p:cNvSpPr txBox="1"/>
          <p:nvPr/>
        </p:nvSpPr>
        <p:spPr>
          <a:xfrm>
            <a:off x="7086600" y="64928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750" y="1515401"/>
            <a:ext cx="1781449" cy="1221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4" name="Google Shape;514;p68"/>
          <p:cNvCxnSpPr/>
          <p:nvPr/>
        </p:nvCxnSpPr>
        <p:spPr>
          <a:xfrm>
            <a:off x="2761158" y="2126225"/>
            <a:ext cx="1113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15" name="Google Shape;515;p68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61847"/>
            <a:ext cx="5074350" cy="313765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8"/>
          <p:cNvSpPr/>
          <p:nvPr/>
        </p:nvSpPr>
        <p:spPr>
          <a:xfrm>
            <a:off x="3889325" y="1364300"/>
            <a:ext cx="1524600" cy="1608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68"/>
          <p:cNvSpPr/>
          <p:nvPr/>
        </p:nvSpPr>
        <p:spPr>
          <a:xfrm rot="5400000">
            <a:off x="2548905" y="1933850"/>
            <a:ext cx="429000" cy="42615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8" name="Google Shape;518;p68"/>
          <p:cNvCxnSpPr>
            <a:stCxn id="517" idx="1"/>
            <a:endCxn id="519" idx="2"/>
          </p:cNvCxnSpPr>
          <p:nvPr/>
        </p:nvCxnSpPr>
        <p:spPr>
          <a:xfrm rot="-5400000">
            <a:off x="2255205" y="2850500"/>
            <a:ext cx="1507800" cy="491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20" name="Google Shape;520;p68"/>
          <p:cNvGrpSpPr/>
          <p:nvPr/>
        </p:nvGrpSpPr>
        <p:grpSpPr>
          <a:xfrm>
            <a:off x="1172675" y="2972600"/>
            <a:ext cx="3478950" cy="3021600"/>
            <a:chOff x="1172675" y="2972600"/>
            <a:chExt cx="3478950" cy="3021600"/>
          </a:xfrm>
        </p:grpSpPr>
        <p:sp>
          <p:nvSpPr>
            <p:cNvPr id="521" name="Google Shape;521;p68"/>
            <p:cNvSpPr/>
            <p:nvPr/>
          </p:nvSpPr>
          <p:spPr>
            <a:xfrm rot="-5400000">
              <a:off x="3706300" y="5445075"/>
              <a:ext cx="102900" cy="170400"/>
            </a:xfrm>
            <a:prstGeom prst="rightBracket">
              <a:avLst>
                <a:gd fmla="val 61978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68"/>
            <p:cNvSpPr/>
            <p:nvPr/>
          </p:nvSpPr>
          <p:spPr>
            <a:xfrm rot="-5400000">
              <a:off x="2997850" y="5780800"/>
              <a:ext cx="102900" cy="170400"/>
            </a:xfrm>
            <a:prstGeom prst="rightBracket">
              <a:avLst>
                <a:gd fmla="val 61978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68"/>
            <p:cNvSpPr/>
            <p:nvPr/>
          </p:nvSpPr>
          <p:spPr>
            <a:xfrm rot="-5400000">
              <a:off x="2106075" y="5829600"/>
              <a:ext cx="102900" cy="170400"/>
            </a:xfrm>
            <a:prstGeom prst="rightBracket">
              <a:avLst>
                <a:gd fmla="val 61978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68"/>
            <p:cNvSpPr/>
            <p:nvPr/>
          </p:nvSpPr>
          <p:spPr>
            <a:xfrm rot="-5400000">
              <a:off x="1300025" y="5736000"/>
              <a:ext cx="102900" cy="357600"/>
            </a:xfrm>
            <a:prstGeom prst="rightBracket">
              <a:avLst>
                <a:gd fmla="val 61978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5" name="Google Shape;525;p68"/>
            <p:cNvCxnSpPr>
              <a:stCxn id="516" idx="2"/>
            </p:cNvCxnSpPr>
            <p:nvPr/>
          </p:nvCxnSpPr>
          <p:spPr>
            <a:xfrm rot="5400000">
              <a:off x="2865725" y="3837500"/>
              <a:ext cx="2650800" cy="921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6" name="Google Shape;526;p68"/>
            <p:cNvCxnSpPr>
              <a:stCxn id="516" idx="2"/>
            </p:cNvCxnSpPr>
            <p:nvPr/>
          </p:nvCxnSpPr>
          <p:spPr>
            <a:xfrm rot="5400000">
              <a:off x="2404025" y="3644900"/>
              <a:ext cx="2919900" cy="15753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7" name="Google Shape;527;p68"/>
            <p:cNvCxnSpPr>
              <a:stCxn id="516" idx="2"/>
            </p:cNvCxnSpPr>
            <p:nvPr/>
          </p:nvCxnSpPr>
          <p:spPr>
            <a:xfrm rot="5400000">
              <a:off x="1916825" y="3259400"/>
              <a:ext cx="3021600" cy="2448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8" name="Google Shape;528;p68"/>
            <p:cNvCxnSpPr>
              <a:stCxn id="516" idx="2"/>
            </p:cNvCxnSpPr>
            <p:nvPr/>
          </p:nvCxnSpPr>
          <p:spPr>
            <a:xfrm rot="5400000">
              <a:off x="1535075" y="2863250"/>
              <a:ext cx="3007200" cy="3225900"/>
            </a:xfrm>
            <a:prstGeom prst="curvedConnector2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29" name="Google Shape;529;p68"/>
          <p:cNvCxnSpPr>
            <a:stCxn id="516" idx="3"/>
            <a:endCxn id="530" idx="1"/>
          </p:cNvCxnSpPr>
          <p:nvPr/>
        </p:nvCxnSpPr>
        <p:spPr>
          <a:xfrm>
            <a:off x="5413925" y="2168450"/>
            <a:ext cx="969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1" name="Google Shape;531;p68"/>
          <p:cNvSpPr txBox="1"/>
          <p:nvPr/>
        </p:nvSpPr>
        <p:spPr>
          <a:xfrm rot="5400000">
            <a:off x="4321850" y="3417649"/>
            <a:ext cx="10887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0000"/>
                </a:solidFill>
              </a:rPr>
              <a:t>Random draw of </a:t>
            </a:r>
            <a:r>
              <a:rPr b="1" i="1" lang="en" sz="700">
                <a:solidFill>
                  <a:srgbClr val="FF0000"/>
                </a:solidFill>
              </a:rPr>
              <a:t>n</a:t>
            </a:r>
            <a:r>
              <a:rPr b="1" lang="en" sz="700">
                <a:solidFill>
                  <a:srgbClr val="FF0000"/>
                </a:solidFill>
              </a:rPr>
              <a:t> sequences</a:t>
            </a:r>
            <a:endParaRPr b="1" sz="700">
              <a:solidFill>
                <a:srgbClr val="FF0000"/>
              </a:solidFill>
            </a:endParaRPr>
          </a:p>
        </p:txBody>
      </p:sp>
      <p:sp>
        <p:nvSpPr>
          <p:cNvPr id="532" name="Google Shape;532;p68"/>
          <p:cNvSpPr txBox="1"/>
          <p:nvPr/>
        </p:nvSpPr>
        <p:spPr>
          <a:xfrm>
            <a:off x="5427125" y="1940150"/>
            <a:ext cx="9426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chemeClr val="dk1"/>
                </a:solidFill>
              </a:rPr>
              <a:t>n</a:t>
            </a:r>
            <a:r>
              <a:rPr lang="en" sz="700">
                <a:solidFill>
                  <a:schemeClr val="dk1"/>
                </a:solidFill>
              </a:rPr>
              <a:t>=8,16,24,32</a:t>
            </a:r>
            <a:endParaRPr sz="700">
              <a:solidFill>
                <a:schemeClr val="dk1"/>
              </a:solidFill>
            </a:endParaRPr>
          </a:p>
        </p:txBody>
      </p:sp>
      <p:grpSp>
        <p:nvGrpSpPr>
          <p:cNvPr id="533" name="Google Shape;533;p68"/>
          <p:cNvGrpSpPr/>
          <p:nvPr/>
        </p:nvGrpSpPr>
        <p:grpSpPr>
          <a:xfrm>
            <a:off x="3780919" y="1364350"/>
            <a:ext cx="1741411" cy="1608224"/>
            <a:chOff x="10714257" y="966100"/>
            <a:chExt cx="1741411" cy="1608224"/>
          </a:xfrm>
        </p:grpSpPr>
        <p:pic>
          <p:nvPicPr>
            <p:cNvPr id="534" name="Google Shape;534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714257" y="966100"/>
              <a:ext cx="919479" cy="820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536189" y="966100"/>
              <a:ext cx="919479" cy="820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6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714257" y="1754025"/>
              <a:ext cx="919479" cy="820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6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536189" y="1754025"/>
              <a:ext cx="919479" cy="820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" name="Google Shape;538;p68"/>
          <p:cNvSpPr txBox="1"/>
          <p:nvPr/>
        </p:nvSpPr>
        <p:spPr>
          <a:xfrm>
            <a:off x="3705875" y="912525"/>
            <a:ext cx="18915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Reduced MSAs to diversity structures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539" name="Google Shape;539;p68" title="Chart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51078" y="1064587"/>
            <a:ext cx="2057400" cy="139908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0" name="Google Shape;540;p68" title="Chart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51078" y="2527263"/>
            <a:ext cx="2057400" cy="139903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1" name="Google Shape;541;p68"/>
          <p:cNvSpPr/>
          <p:nvPr/>
        </p:nvSpPr>
        <p:spPr>
          <a:xfrm>
            <a:off x="6382916" y="1020525"/>
            <a:ext cx="121500" cy="2905800"/>
          </a:xfrm>
          <a:prstGeom prst="leftBracket">
            <a:avLst>
              <a:gd fmla="val 39978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8"/>
          <p:cNvSpPr txBox="1"/>
          <p:nvPr/>
        </p:nvSpPr>
        <p:spPr>
          <a:xfrm rot="-5400000">
            <a:off x="7859075" y="2409225"/>
            <a:ext cx="18915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Filter on pTM/iPTM</a:t>
            </a:r>
            <a:endParaRPr b="1" sz="1200">
              <a:solidFill>
                <a:schemeClr val="dk1"/>
              </a:solidFill>
            </a:endParaRPr>
          </a:p>
        </p:txBody>
      </p:sp>
      <p:grpSp>
        <p:nvGrpSpPr>
          <p:cNvPr id="543" name="Google Shape;543;p68"/>
          <p:cNvGrpSpPr/>
          <p:nvPr/>
        </p:nvGrpSpPr>
        <p:grpSpPr>
          <a:xfrm>
            <a:off x="5952937" y="4598297"/>
            <a:ext cx="3369287" cy="1467720"/>
            <a:chOff x="5674725" y="4512884"/>
            <a:chExt cx="3369287" cy="1467720"/>
          </a:xfrm>
        </p:grpSpPr>
        <p:sp>
          <p:nvSpPr>
            <p:cNvPr id="544" name="Google Shape;544;p68"/>
            <p:cNvSpPr/>
            <p:nvPr/>
          </p:nvSpPr>
          <p:spPr>
            <a:xfrm>
              <a:off x="5905500" y="4572000"/>
              <a:ext cx="2749500" cy="13257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5" name="Google Shape;545;p68"/>
            <p:cNvGrpSpPr/>
            <p:nvPr/>
          </p:nvGrpSpPr>
          <p:grpSpPr>
            <a:xfrm>
              <a:off x="5674725" y="4512884"/>
              <a:ext cx="3369287" cy="1467720"/>
              <a:chOff x="5674725" y="4512884"/>
              <a:chExt cx="3369287" cy="1467720"/>
            </a:xfrm>
          </p:grpSpPr>
          <p:pic>
            <p:nvPicPr>
              <p:cNvPr id="546" name="Google Shape;546;p68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412456" y="4512884"/>
                <a:ext cx="1631556" cy="1467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7" name="Google Shape;547;p68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6496525" y="4512884"/>
                <a:ext cx="1631556" cy="14677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8" name="Google Shape;548;p68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5674725" y="4512884"/>
                <a:ext cx="1631556" cy="1467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49" name="Google Shape;549;p6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65850" y="4131874"/>
            <a:ext cx="1467708" cy="1467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p68"/>
          <p:cNvCxnSpPr>
            <a:stCxn id="540" idx="2"/>
            <a:endCxn id="547" idx="0"/>
          </p:cNvCxnSpPr>
          <p:nvPr/>
        </p:nvCxnSpPr>
        <p:spPr>
          <a:xfrm>
            <a:off x="7579778" y="3926294"/>
            <a:ext cx="10800" cy="672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1" name="Google Shape;551;p68"/>
          <p:cNvSpPr txBox="1"/>
          <p:nvPr/>
        </p:nvSpPr>
        <p:spPr>
          <a:xfrm>
            <a:off x="6531181" y="6060925"/>
            <a:ext cx="22128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Derive physical restraints for modelling/MD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552" name="Google Shape;552;p68"/>
          <p:cNvSpPr/>
          <p:nvPr/>
        </p:nvSpPr>
        <p:spPr>
          <a:xfrm>
            <a:off x="0" y="963450"/>
            <a:ext cx="9067500" cy="560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p68" title="Chart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31739" y="1520041"/>
            <a:ext cx="6480525" cy="4406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4" name="Google Shape;554;p68"/>
          <p:cNvSpPr/>
          <p:nvPr/>
        </p:nvSpPr>
        <p:spPr>
          <a:xfrm>
            <a:off x="4572000" y="2772575"/>
            <a:ext cx="3115200" cy="85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68"/>
          <p:cNvSpPr txBox="1"/>
          <p:nvPr/>
        </p:nvSpPr>
        <p:spPr>
          <a:xfrm>
            <a:off x="1140323" y="1051250"/>
            <a:ext cx="68634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Generative AI is environmentally agnostic when constructing models</a:t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hite and blue structure with blue and purple lines&#10;&#10;Description automatically generated" id="560" name="Google Shape;56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7299" y="3784963"/>
            <a:ext cx="1387775" cy="273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69"/>
          <p:cNvGrpSpPr/>
          <p:nvPr/>
        </p:nvGrpSpPr>
        <p:grpSpPr>
          <a:xfrm>
            <a:off x="128701" y="3791520"/>
            <a:ext cx="2624008" cy="2976892"/>
            <a:chOff x="94451" y="3860120"/>
            <a:chExt cx="2624008" cy="2976892"/>
          </a:xfrm>
        </p:grpSpPr>
        <p:grpSp>
          <p:nvGrpSpPr>
            <p:cNvPr id="562" name="Google Shape;562;p69"/>
            <p:cNvGrpSpPr/>
            <p:nvPr/>
          </p:nvGrpSpPr>
          <p:grpSpPr>
            <a:xfrm>
              <a:off x="94451" y="3860120"/>
              <a:ext cx="2624008" cy="2945648"/>
              <a:chOff x="11458852" y="467752"/>
              <a:chExt cx="4800600" cy="4800600"/>
            </a:xfrm>
          </p:grpSpPr>
          <p:pic>
            <p:nvPicPr>
              <p:cNvPr id="563" name="Google Shape;563;p6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1458852" y="467752"/>
                <a:ext cx="4800600" cy="480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4" name="Google Shape;564;p6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1458852" y="467752"/>
                <a:ext cx="4800600" cy="4800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5" name="Google Shape;565;p69"/>
            <p:cNvSpPr txBox="1"/>
            <p:nvPr/>
          </p:nvSpPr>
          <p:spPr>
            <a:xfrm>
              <a:off x="433700" y="6510913"/>
              <a:ext cx="1945500" cy="3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/>
                <a:t>XL|HDX-MS</a:t>
              </a: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6" name="Google Shape;566;p69"/>
          <p:cNvGrpSpPr/>
          <p:nvPr/>
        </p:nvGrpSpPr>
        <p:grpSpPr>
          <a:xfrm>
            <a:off x="2262275" y="3914904"/>
            <a:ext cx="2851251" cy="2853508"/>
            <a:chOff x="2380425" y="3907304"/>
            <a:chExt cx="2851251" cy="2853508"/>
          </a:xfrm>
        </p:grpSpPr>
        <p:pic>
          <p:nvPicPr>
            <p:cNvPr id="567" name="Google Shape;567;p6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80425" y="3907304"/>
              <a:ext cx="2851251" cy="2851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69"/>
            <p:cNvSpPr txBox="1"/>
            <p:nvPr/>
          </p:nvSpPr>
          <p:spPr>
            <a:xfrm>
              <a:off x="2833300" y="6434713"/>
              <a:ext cx="1945500" cy="32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/>
                <a:t>Truncation constructs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69"/>
          <p:cNvSpPr txBox="1"/>
          <p:nvPr/>
        </p:nvSpPr>
        <p:spPr>
          <a:xfrm>
            <a:off x="311711" y="446889"/>
            <a:ext cx="88026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Integrating generative AI and solution data are for complementary ensembles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0" name="Google Shape;570;p69"/>
          <p:cNvSpPr txBox="1"/>
          <p:nvPr/>
        </p:nvSpPr>
        <p:spPr>
          <a:xfrm>
            <a:off x="4598425" y="6442313"/>
            <a:ext cx="19455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cryo-EM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9"/>
          <p:cNvSpPr/>
          <p:nvPr/>
        </p:nvSpPr>
        <p:spPr>
          <a:xfrm rot="-5400000">
            <a:off x="2904450" y="657900"/>
            <a:ext cx="682500" cy="6234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2" name="Google Shape;572;p69"/>
          <p:cNvGrpSpPr/>
          <p:nvPr/>
        </p:nvGrpSpPr>
        <p:grpSpPr>
          <a:xfrm>
            <a:off x="5738226" y="1183963"/>
            <a:ext cx="2010675" cy="2010675"/>
            <a:chOff x="-2737199" y="1467575"/>
            <a:chExt cx="2010675" cy="2010675"/>
          </a:xfrm>
        </p:grpSpPr>
        <p:pic>
          <p:nvPicPr>
            <p:cNvPr id="573" name="Google Shape;573;p6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2737199" y="1467575"/>
              <a:ext cx="2010675" cy="201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574" name="Google Shape;574;p6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090751" y="2355150"/>
              <a:ext cx="717775" cy="733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5" name="Google Shape;575;p69" title="nsp2_c2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9375" y="3410514"/>
            <a:ext cx="24765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69" title="nsp2_c1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90713" y="1125075"/>
            <a:ext cx="1185351" cy="1185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p69"/>
          <p:cNvGrpSpPr/>
          <p:nvPr/>
        </p:nvGrpSpPr>
        <p:grpSpPr>
          <a:xfrm>
            <a:off x="252850" y="1183975"/>
            <a:ext cx="2375700" cy="1628400"/>
            <a:chOff x="3412325" y="956225"/>
            <a:chExt cx="2375700" cy="1628400"/>
          </a:xfrm>
        </p:grpSpPr>
        <p:sp>
          <p:nvSpPr>
            <p:cNvPr id="578" name="Google Shape;578;p69"/>
            <p:cNvSpPr/>
            <p:nvPr/>
          </p:nvSpPr>
          <p:spPr>
            <a:xfrm>
              <a:off x="3889325" y="1312325"/>
              <a:ext cx="1421700" cy="1272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" id="579" name="Google Shape;579;p6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874458" y="1428397"/>
              <a:ext cx="1421733" cy="10908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" name="Google Shape;580;p69"/>
            <p:cNvSpPr txBox="1"/>
            <p:nvPr/>
          </p:nvSpPr>
          <p:spPr>
            <a:xfrm>
              <a:off x="3412325" y="956225"/>
              <a:ext cx="2375700" cy="1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/>
                <a:t>Generative AI</a:t>
              </a:r>
              <a:endParaRPr sz="1500">
                <a:solidFill>
                  <a:srgbClr val="000000"/>
                </a:solidFill>
              </a:endParaRPr>
            </a:p>
          </p:txBody>
        </p:sp>
      </p:grpSp>
      <p:cxnSp>
        <p:nvCxnSpPr>
          <p:cNvPr id="581" name="Google Shape;581;p69"/>
          <p:cNvCxnSpPr>
            <a:stCxn id="571" idx="1"/>
            <a:endCxn id="573" idx="1"/>
          </p:cNvCxnSpPr>
          <p:nvPr/>
        </p:nvCxnSpPr>
        <p:spPr>
          <a:xfrm rot="-5400000">
            <a:off x="3869700" y="1565250"/>
            <a:ext cx="1244400" cy="2492400"/>
          </a:xfrm>
          <a:prstGeom prst="curvedConnector4">
            <a:avLst>
              <a:gd fmla="val 57917" name="adj1"/>
              <a:gd fmla="val 51303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2" name="Google Shape;582;p69"/>
          <p:cNvCxnSpPr>
            <a:stCxn id="573" idx="3"/>
            <a:endCxn id="575" idx="0"/>
          </p:cNvCxnSpPr>
          <p:nvPr/>
        </p:nvCxnSpPr>
        <p:spPr>
          <a:xfrm>
            <a:off x="7748901" y="2189301"/>
            <a:ext cx="538800" cy="1221300"/>
          </a:xfrm>
          <a:prstGeom prst="bent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3" name="Google Shape;583;p69"/>
          <p:cNvSpPr txBox="1"/>
          <p:nvPr/>
        </p:nvSpPr>
        <p:spPr>
          <a:xfrm>
            <a:off x="252850" y="2736163"/>
            <a:ext cx="23757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(ColabFold, AF3)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584" name="Google Shape;584;p69"/>
          <p:cNvSpPr txBox="1"/>
          <p:nvPr/>
        </p:nvSpPr>
        <p:spPr>
          <a:xfrm>
            <a:off x="2271125" y="1553825"/>
            <a:ext cx="11853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Sub-sample MSAs</a:t>
            </a:r>
            <a:endParaRPr sz="1100">
              <a:solidFill>
                <a:srgbClr val="000000"/>
              </a:solidFill>
            </a:endParaRPr>
          </a:p>
        </p:txBody>
      </p:sp>
      <p:cxnSp>
        <p:nvCxnSpPr>
          <p:cNvPr id="585" name="Google Shape;585;p69"/>
          <p:cNvCxnSpPr>
            <a:stCxn id="579" idx="3"/>
            <a:endCxn id="576" idx="1"/>
          </p:cNvCxnSpPr>
          <p:nvPr/>
        </p:nvCxnSpPr>
        <p:spPr>
          <a:xfrm flipH="1" rot="10800000">
            <a:off x="2136716" y="1717679"/>
            <a:ext cx="1454100" cy="483900"/>
          </a:xfrm>
          <a:prstGeom prst="curvedConnector3">
            <a:avLst>
              <a:gd fmla="val 6454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6" name="Google Shape;586;p69"/>
          <p:cNvCxnSpPr>
            <a:stCxn id="576" idx="3"/>
            <a:endCxn id="573" idx="1"/>
          </p:cNvCxnSpPr>
          <p:nvPr/>
        </p:nvCxnSpPr>
        <p:spPr>
          <a:xfrm>
            <a:off x="4776064" y="1717750"/>
            <a:ext cx="962100" cy="471600"/>
          </a:xfrm>
          <a:prstGeom prst="curvedConnector3">
            <a:avLst>
              <a:gd fmla="val 50003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7" name="Google Shape;587;p69"/>
          <p:cNvSpPr txBox="1"/>
          <p:nvPr/>
        </p:nvSpPr>
        <p:spPr>
          <a:xfrm>
            <a:off x="5949375" y="2888000"/>
            <a:ext cx="17334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Evaluate and score models for satisfaction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1435101"/>
            <a:ext cx="8658765" cy="38186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5"/>
          <p:cNvSpPr txBox="1"/>
          <p:nvPr/>
        </p:nvSpPr>
        <p:spPr>
          <a:xfrm>
            <a:off x="0" y="6639612"/>
            <a:ext cx="6276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Bender, B. J.; Gahbauer, S. et al. A Practical Guide to Large-Scale Docking. Nat. Protoc. (2021)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15" name="Google Shape;315;p55"/>
          <p:cNvSpPr txBox="1"/>
          <p:nvPr/>
        </p:nvSpPr>
        <p:spPr>
          <a:xfrm>
            <a:off x="0" y="1485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From desktop to experimental applications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6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Molecular docking: searching for small molecule design 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321" name="Google Shape;32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525" y="1482624"/>
            <a:ext cx="6737051" cy="44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57"/>
          <p:cNvGrpSpPr/>
          <p:nvPr/>
        </p:nvGrpSpPr>
        <p:grpSpPr>
          <a:xfrm>
            <a:off x="388178" y="1480503"/>
            <a:ext cx="8126640" cy="3648594"/>
            <a:chOff x="1030014" y="2427890"/>
            <a:chExt cx="10422779" cy="3163613"/>
          </a:xfrm>
        </p:grpSpPr>
        <p:pic>
          <p:nvPicPr>
            <p:cNvPr descr="Fig. 4" id="327" name="Google Shape;327;p57"/>
            <p:cNvPicPr preferRelativeResize="0"/>
            <p:nvPr/>
          </p:nvPicPr>
          <p:blipFill rotWithShape="1">
            <a:blip r:embed="rId3">
              <a:alphaModFix/>
            </a:blip>
            <a:srcRect b="0" l="0" r="0" t="67893"/>
            <a:stretch/>
          </p:blipFill>
          <p:spPr>
            <a:xfrm>
              <a:off x="1279253" y="2575034"/>
              <a:ext cx="10173540" cy="3016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57"/>
            <p:cNvSpPr/>
            <p:nvPr/>
          </p:nvSpPr>
          <p:spPr>
            <a:xfrm>
              <a:off x="1030014" y="2427890"/>
              <a:ext cx="788400" cy="6831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57"/>
          <p:cNvSpPr txBox="1"/>
          <p:nvPr/>
        </p:nvSpPr>
        <p:spPr>
          <a:xfrm>
            <a:off x="3939297" y="5129048"/>
            <a:ext cx="121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Hit Expansion</a:t>
            </a:r>
            <a:endParaRPr/>
          </a:p>
        </p:txBody>
      </p:sp>
      <p:sp>
        <p:nvSpPr>
          <p:cNvPr id="330" name="Google Shape;330;p57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Drug design becomes an ennumerative problem based on increasing number of combinations 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8"/>
          <p:cNvSpPr txBox="1"/>
          <p:nvPr/>
        </p:nvSpPr>
        <p:spPr>
          <a:xfrm>
            <a:off x="0" y="1485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Does the solution fit the problem?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336" name="Google Shape;33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525" y="1228725"/>
            <a:ext cx="3790950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9"/>
          <p:cNvSpPr/>
          <p:nvPr/>
        </p:nvSpPr>
        <p:spPr>
          <a:xfrm>
            <a:off x="4967761" y="4533153"/>
            <a:ext cx="2320800" cy="1728300"/>
          </a:xfrm>
          <a:prstGeom prst="roundRect">
            <a:avLst>
              <a:gd fmla="val 9852" name="adj"/>
            </a:avLst>
          </a:prstGeom>
          <a:noFill/>
          <a:ln cap="flat" cmpd="sng" w="63500">
            <a:solidFill>
              <a:srgbClr val="53585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9"/>
          <p:cNvSpPr/>
          <p:nvPr/>
        </p:nvSpPr>
        <p:spPr>
          <a:xfrm>
            <a:off x="1369097" y="4614178"/>
            <a:ext cx="2320800" cy="1563600"/>
          </a:xfrm>
          <a:prstGeom prst="roundRect">
            <a:avLst>
              <a:gd fmla="val 9852" name="adj"/>
            </a:avLst>
          </a:prstGeom>
          <a:noFill/>
          <a:ln cap="flat" cmpd="sng" w="63500">
            <a:solidFill>
              <a:srgbClr val="53585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roppedImage.png" id="343" name="Google Shape;343;p59"/>
          <p:cNvPicPr preferRelativeResize="0"/>
          <p:nvPr/>
        </p:nvPicPr>
        <p:blipFill rotWithShape="1">
          <a:blip r:embed="rId3">
            <a:alphaModFix/>
          </a:blip>
          <a:srcRect b="6339" l="72203" r="1808" t="61834"/>
          <a:stretch/>
        </p:blipFill>
        <p:spPr>
          <a:xfrm>
            <a:off x="5516711" y="4699182"/>
            <a:ext cx="1058064" cy="122615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9"/>
          <p:cNvSpPr/>
          <p:nvPr/>
        </p:nvSpPr>
        <p:spPr>
          <a:xfrm>
            <a:off x="5531593" y="4714681"/>
            <a:ext cx="1143300" cy="13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345" name="Google Shape;34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8808" y="4649009"/>
            <a:ext cx="1421733" cy="109086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9"/>
          <p:cNvSpPr txBox="1"/>
          <p:nvPr/>
        </p:nvSpPr>
        <p:spPr>
          <a:xfrm>
            <a:off x="7086225" y="64928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9"/>
          <p:cNvSpPr txBox="1"/>
          <p:nvPr/>
        </p:nvSpPr>
        <p:spPr>
          <a:xfrm>
            <a:off x="3091350" y="8556475"/>
            <a:ext cx="2835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8" name="Google Shape;348;p59"/>
          <p:cNvGrpSpPr/>
          <p:nvPr/>
        </p:nvGrpSpPr>
        <p:grpSpPr>
          <a:xfrm>
            <a:off x="330364" y="1735644"/>
            <a:ext cx="2199000" cy="1509900"/>
            <a:chOff x="2969539" y="1687494"/>
            <a:chExt cx="2199000" cy="1509900"/>
          </a:xfrm>
        </p:grpSpPr>
        <p:sp>
          <p:nvSpPr>
            <p:cNvPr id="349" name="Google Shape;349;p59"/>
            <p:cNvSpPr txBox="1"/>
            <p:nvPr/>
          </p:nvSpPr>
          <p:spPr>
            <a:xfrm>
              <a:off x="3156315" y="2665207"/>
              <a:ext cx="194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AP-MS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Screen Shot 2023-06-24 at 4.42.57 PM.png" id="350" name="Google Shape;350;p59"/>
            <p:cNvPicPr preferRelativeResize="0"/>
            <p:nvPr/>
          </p:nvPicPr>
          <p:blipFill rotWithShape="1">
            <a:blip r:embed="rId5">
              <a:alphaModFix/>
            </a:blip>
            <a:srcRect b="63129" l="62334" r="25934" t="3864"/>
            <a:stretch/>
          </p:blipFill>
          <p:spPr>
            <a:xfrm>
              <a:off x="4269783" y="1818843"/>
              <a:ext cx="871066" cy="6471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1" name="Google Shape;351;p59"/>
            <p:cNvGrpSpPr/>
            <p:nvPr/>
          </p:nvGrpSpPr>
          <p:grpSpPr>
            <a:xfrm>
              <a:off x="3093994" y="1719350"/>
              <a:ext cx="1035663" cy="750661"/>
              <a:chOff x="3277099" y="2016752"/>
              <a:chExt cx="1035663" cy="750661"/>
            </a:xfrm>
          </p:grpSpPr>
          <p:sp>
            <p:nvSpPr>
              <p:cNvPr id="352" name="Google Shape;352;p59"/>
              <p:cNvSpPr/>
              <p:nvPr/>
            </p:nvSpPr>
            <p:spPr>
              <a:xfrm rot="264955">
                <a:off x="3867379" y="2121691"/>
                <a:ext cx="229882" cy="24161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59"/>
              <p:cNvSpPr/>
              <p:nvPr/>
            </p:nvSpPr>
            <p:spPr>
              <a:xfrm flipH="1">
                <a:off x="3538407" y="2284713"/>
                <a:ext cx="444000" cy="482700"/>
              </a:xfrm>
              <a:prstGeom prst="ellipse">
                <a:avLst/>
              </a:prstGeom>
              <a:noFill/>
              <a:ln cap="flat" cmpd="sng" w="25400">
                <a:solidFill>
                  <a:srgbClr val="1C305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59"/>
              <p:cNvSpPr/>
              <p:nvPr/>
            </p:nvSpPr>
            <p:spPr>
              <a:xfrm rot="-2178122">
                <a:off x="3499520" y="2061475"/>
                <a:ext cx="230051" cy="2414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59"/>
              <p:cNvSpPr/>
              <p:nvPr/>
            </p:nvSpPr>
            <p:spPr>
              <a:xfrm rot="-350218">
                <a:off x="4070965" y="2227399"/>
                <a:ext cx="230093" cy="24155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59"/>
              <p:cNvSpPr/>
              <p:nvPr/>
            </p:nvSpPr>
            <p:spPr>
              <a:xfrm rot="-749784">
                <a:off x="3300473" y="2416426"/>
                <a:ext cx="230152" cy="24150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59"/>
              <p:cNvSpPr/>
              <p:nvPr/>
            </p:nvSpPr>
            <p:spPr>
              <a:xfrm rot="-206466">
                <a:off x="3995553" y="2440869"/>
                <a:ext cx="229915" cy="2416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59"/>
              <p:cNvSpPr txBox="1"/>
              <p:nvPr/>
            </p:nvSpPr>
            <p:spPr>
              <a:xfrm>
                <a:off x="3485921" y="2404289"/>
                <a:ext cx="552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Bait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9" name="Google Shape;359;p59"/>
            <p:cNvSpPr/>
            <p:nvPr/>
          </p:nvSpPr>
          <p:spPr>
            <a:xfrm>
              <a:off x="2969539" y="1687494"/>
              <a:ext cx="2199000" cy="1509900"/>
            </a:xfrm>
            <a:prstGeom prst="roundRect">
              <a:avLst>
                <a:gd fmla="val 9852" name="adj"/>
              </a:avLst>
            </a:prstGeom>
            <a:noFill/>
            <a:ln cap="flat" cmpd="sng" w="63500">
              <a:solidFill>
                <a:srgbClr val="53585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26775" lIns="26775" spcFirstLastPara="1" rIns="26775" wrap="square" tIns="267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0" name="Google Shape;360;p59"/>
          <p:cNvCxnSpPr>
            <a:stCxn id="359" idx="3"/>
            <a:endCxn id="361" idx="1"/>
          </p:cNvCxnSpPr>
          <p:nvPr/>
        </p:nvCxnSpPr>
        <p:spPr>
          <a:xfrm>
            <a:off x="2529364" y="2490594"/>
            <a:ext cx="6996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2" name="Google Shape;362;p59"/>
          <p:cNvCxnSpPr>
            <a:stCxn id="361" idx="2"/>
            <a:endCxn id="342" idx="0"/>
          </p:cNvCxnSpPr>
          <p:nvPr/>
        </p:nvCxnSpPr>
        <p:spPr>
          <a:xfrm rot="5400000">
            <a:off x="3091579" y="2914808"/>
            <a:ext cx="1137300" cy="2261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3" name="Google Shape;363;p59"/>
          <p:cNvCxnSpPr>
            <a:stCxn id="342" idx="3"/>
            <a:endCxn id="341" idx="1"/>
          </p:cNvCxnSpPr>
          <p:nvPr/>
        </p:nvCxnSpPr>
        <p:spPr>
          <a:xfrm>
            <a:off x="3689897" y="5395978"/>
            <a:ext cx="1278000" cy="1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4" name="Google Shape;364;p59"/>
          <p:cNvSpPr txBox="1"/>
          <p:nvPr/>
        </p:nvSpPr>
        <p:spPr>
          <a:xfrm>
            <a:off x="1101681" y="5874675"/>
            <a:ext cx="2846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Adjacency matrix (</a:t>
            </a:r>
            <a:r>
              <a:rPr b="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NxN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9"/>
          <p:cNvSpPr txBox="1"/>
          <p:nvPr/>
        </p:nvSpPr>
        <p:spPr>
          <a:xfrm>
            <a:off x="5255928" y="5694503"/>
            <a:ext cx="183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potential edges (4.5 million)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59"/>
          <p:cNvGrpSpPr/>
          <p:nvPr/>
        </p:nvGrpSpPr>
        <p:grpSpPr>
          <a:xfrm>
            <a:off x="3228979" y="1504208"/>
            <a:ext cx="3124200" cy="1972800"/>
            <a:chOff x="5733504" y="1471808"/>
            <a:chExt cx="3124200" cy="1972800"/>
          </a:xfrm>
        </p:grpSpPr>
        <p:pic>
          <p:nvPicPr>
            <p:cNvPr descr="droppedImage.png" id="367" name="Google Shape;367;p59"/>
            <p:cNvPicPr preferRelativeResize="0"/>
            <p:nvPr/>
          </p:nvPicPr>
          <p:blipFill rotWithShape="1">
            <a:blip r:embed="rId3">
              <a:alphaModFix/>
            </a:blip>
            <a:srcRect b="5302" l="2038" r="50887" t="60530"/>
            <a:stretch/>
          </p:blipFill>
          <p:spPr>
            <a:xfrm>
              <a:off x="6830498" y="1593069"/>
              <a:ext cx="1916730" cy="1316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59"/>
            <p:cNvSpPr/>
            <p:nvPr/>
          </p:nvSpPr>
          <p:spPr>
            <a:xfrm rot="265410">
              <a:off x="6219626" y="1810761"/>
              <a:ext cx="159475" cy="1597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9"/>
            <p:cNvSpPr/>
            <p:nvPr/>
          </p:nvSpPr>
          <p:spPr>
            <a:xfrm flipH="1">
              <a:off x="6125979" y="2118077"/>
              <a:ext cx="307800" cy="319200"/>
            </a:xfrm>
            <a:prstGeom prst="ellipse">
              <a:avLst/>
            </a:prstGeom>
            <a:noFill/>
            <a:ln cap="flat" cmpd="sng" w="25400">
              <a:solidFill>
                <a:srgbClr val="1C30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9"/>
            <p:cNvSpPr/>
            <p:nvPr/>
          </p:nvSpPr>
          <p:spPr>
            <a:xfrm rot="-2172102">
              <a:off x="5981339" y="1945031"/>
              <a:ext cx="159491" cy="1596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9"/>
            <p:cNvSpPr/>
            <p:nvPr/>
          </p:nvSpPr>
          <p:spPr>
            <a:xfrm rot="-349712">
              <a:off x="6569726" y="2189742"/>
              <a:ext cx="159525" cy="15982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9"/>
            <p:cNvSpPr/>
            <p:nvPr/>
          </p:nvSpPr>
          <p:spPr>
            <a:xfrm rot="-749624">
              <a:off x="5881252" y="2233761"/>
              <a:ext cx="159476" cy="1597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9"/>
            <p:cNvSpPr/>
            <p:nvPr/>
          </p:nvSpPr>
          <p:spPr>
            <a:xfrm rot="-206921">
              <a:off x="6204359" y="2515920"/>
              <a:ext cx="159589" cy="1598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4" name="Google Shape;374;p59"/>
            <p:cNvCxnSpPr>
              <a:endCxn id="369" idx="7"/>
            </p:cNvCxnSpPr>
            <p:nvPr/>
          </p:nvCxnSpPr>
          <p:spPr>
            <a:xfrm>
              <a:off x="6108355" y="2089223"/>
              <a:ext cx="62700" cy="75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5" name="Google Shape;375;p59"/>
            <p:cNvCxnSpPr>
              <a:stCxn id="343" idx="4"/>
              <a:endCxn id="369" idx="0"/>
            </p:cNvCxnSpPr>
            <p:nvPr/>
          </p:nvCxnSpPr>
          <p:spPr>
            <a:xfrm flipH="1">
              <a:off x="6279879" y="1970177"/>
              <a:ext cx="13500" cy="147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6" name="Google Shape;376;p59"/>
            <p:cNvCxnSpPr>
              <a:stCxn id="344" idx="6"/>
              <a:endCxn id="369" idx="6"/>
            </p:cNvCxnSpPr>
            <p:nvPr/>
          </p:nvCxnSpPr>
          <p:spPr>
            <a:xfrm flipH="1" rot="10800000">
              <a:off x="6038679" y="2277677"/>
              <a:ext cx="87300" cy="18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7" name="Google Shape;377;p59"/>
            <p:cNvSpPr txBox="1"/>
            <p:nvPr/>
          </p:nvSpPr>
          <p:spPr>
            <a:xfrm>
              <a:off x="5890941" y="3086545"/>
              <a:ext cx="2846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Interaction network (2,985 proteins)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9"/>
            <p:cNvSpPr/>
            <p:nvPr/>
          </p:nvSpPr>
          <p:spPr>
            <a:xfrm>
              <a:off x="5733504" y="1471808"/>
              <a:ext cx="3124200" cy="1972800"/>
            </a:xfrm>
            <a:prstGeom prst="roundRect">
              <a:avLst>
                <a:gd fmla="val 9852" name="adj"/>
              </a:avLst>
            </a:prstGeom>
            <a:noFill/>
            <a:ln cap="flat" cmpd="sng" w="63500">
              <a:solidFill>
                <a:srgbClr val="53585F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26775" lIns="26775" spcFirstLastPara="1" rIns="26775" wrap="square" tIns="267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8" name="Google Shape;378;p59"/>
            <p:cNvCxnSpPr/>
            <p:nvPr/>
          </p:nvCxnSpPr>
          <p:spPr>
            <a:xfrm flipH="1" rot="10800000">
              <a:off x="6447150" y="2274750"/>
              <a:ext cx="135000" cy="1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9" name="Google Shape;379;p59"/>
            <p:cNvCxnSpPr/>
            <p:nvPr/>
          </p:nvCxnSpPr>
          <p:spPr>
            <a:xfrm>
              <a:off x="6312100" y="2452325"/>
              <a:ext cx="0" cy="78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80" name="Google Shape;380;p59"/>
          <p:cNvGrpSpPr/>
          <p:nvPr/>
        </p:nvGrpSpPr>
        <p:grpSpPr>
          <a:xfrm>
            <a:off x="1530163" y="5152075"/>
            <a:ext cx="283500" cy="301275"/>
            <a:chOff x="1968325" y="7212550"/>
            <a:chExt cx="283500" cy="301275"/>
          </a:xfrm>
        </p:grpSpPr>
        <p:sp>
          <p:nvSpPr>
            <p:cNvPr id="381" name="Google Shape;381;p59"/>
            <p:cNvSpPr/>
            <p:nvPr/>
          </p:nvSpPr>
          <p:spPr>
            <a:xfrm>
              <a:off x="1968325" y="7230325"/>
              <a:ext cx="283500" cy="2835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9"/>
            <p:cNvSpPr txBox="1"/>
            <p:nvPr/>
          </p:nvSpPr>
          <p:spPr>
            <a:xfrm>
              <a:off x="1990075" y="7212550"/>
              <a:ext cx="2232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59"/>
          <p:cNvGrpSpPr/>
          <p:nvPr/>
        </p:nvGrpSpPr>
        <p:grpSpPr>
          <a:xfrm>
            <a:off x="1530163" y="4804838"/>
            <a:ext cx="283500" cy="283500"/>
            <a:chOff x="1587913" y="7230325"/>
            <a:chExt cx="283500" cy="283500"/>
          </a:xfrm>
        </p:grpSpPr>
        <p:sp>
          <p:nvSpPr>
            <p:cNvPr id="384" name="Google Shape;384;p59"/>
            <p:cNvSpPr/>
            <p:nvPr/>
          </p:nvSpPr>
          <p:spPr>
            <a:xfrm>
              <a:off x="1587913" y="7230325"/>
              <a:ext cx="283500" cy="2835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9"/>
            <p:cNvSpPr txBox="1"/>
            <p:nvPr/>
          </p:nvSpPr>
          <p:spPr>
            <a:xfrm flipH="1">
              <a:off x="1618075" y="7230325"/>
              <a:ext cx="223200" cy="2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86" name="Google Shape;386;p59"/>
          <p:cNvGraphicFramePr/>
          <p:nvPr/>
        </p:nvGraphicFramePr>
        <p:xfrm>
          <a:off x="1918275" y="470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{7BE443B0-B89D-4FE8-8A35-08D23F262612}</a:tableStyleId>
              </a:tblPr>
              <a:tblGrid>
                <a:gridCol w="436900"/>
                <a:gridCol w="436900"/>
                <a:gridCol w="436900"/>
              </a:tblGrid>
              <a:tr h="369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1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2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</a:tr>
              <a:tr h="369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1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0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1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</a:tr>
              <a:tr h="369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/>
                        <a:t>2</a:t>
                      </a:r>
                      <a:endParaRPr b="1"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1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cap="none" strike="noStrike"/>
                        <a:t>0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87" name="Google Shape;387;p59"/>
          <p:cNvSpPr txBox="1"/>
          <p:nvPr/>
        </p:nvSpPr>
        <p:spPr>
          <a:xfrm flipH="1">
            <a:off x="5680075" y="5042713"/>
            <a:ext cx="2232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9"/>
          <p:cNvSpPr txBox="1"/>
          <p:nvPr/>
        </p:nvSpPr>
        <p:spPr>
          <a:xfrm flipH="1">
            <a:off x="5456875" y="4622963"/>
            <a:ext cx="2232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9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Machine learning: pattern searching and dimensional reduction of the data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2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0"/>
          <p:cNvSpPr txBox="1"/>
          <p:nvPr>
            <p:ph idx="12" type="sldNum"/>
          </p:nvPr>
        </p:nvSpPr>
        <p:spPr>
          <a:xfrm>
            <a:off x="7086600" y="649290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5" name="Google Shape;395;p60"/>
          <p:cNvGrpSpPr/>
          <p:nvPr/>
        </p:nvGrpSpPr>
        <p:grpSpPr>
          <a:xfrm>
            <a:off x="170664" y="2127413"/>
            <a:ext cx="4968560" cy="2603172"/>
            <a:chOff x="89439" y="1464538"/>
            <a:chExt cx="4968560" cy="2603172"/>
          </a:xfrm>
        </p:grpSpPr>
        <p:cxnSp>
          <p:nvCxnSpPr>
            <p:cNvPr id="396" name="Google Shape;396;p60"/>
            <p:cNvCxnSpPr>
              <a:stCxn id="397" idx="3"/>
            </p:cNvCxnSpPr>
            <p:nvPr/>
          </p:nvCxnSpPr>
          <p:spPr>
            <a:xfrm>
              <a:off x="1533950" y="2547363"/>
              <a:ext cx="11934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97" name="Google Shape;397;p60"/>
            <p:cNvSpPr/>
            <p:nvPr/>
          </p:nvSpPr>
          <p:spPr>
            <a:xfrm>
              <a:off x="89450" y="1700613"/>
              <a:ext cx="1444500" cy="1693500"/>
            </a:xfrm>
            <a:prstGeom prst="roundRect">
              <a:avLst>
                <a:gd fmla="val 15000" name="adj"/>
              </a:avLst>
            </a:prstGeom>
            <a:solidFill>
              <a:srgbClr val="FFFFFF"/>
            </a:solidFill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" id="398" name="Google Shape;398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4459" y="1829140"/>
              <a:ext cx="1234494" cy="825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60"/>
            <p:cNvSpPr txBox="1"/>
            <p:nvPr/>
          </p:nvSpPr>
          <p:spPr>
            <a:xfrm>
              <a:off x="89439" y="2681325"/>
              <a:ext cx="1444500" cy="6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Biological networks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0" name="Google Shape;400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70170" y="1464538"/>
              <a:ext cx="2687829" cy="26031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1" name="Google Shape;401;p60"/>
          <p:cNvGrpSpPr/>
          <p:nvPr/>
        </p:nvGrpSpPr>
        <p:grpSpPr>
          <a:xfrm>
            <a:off x="5033376" y="1857449"/>
            <a:ext cx="4180249" cy="3143123"/>
            <a:chOff x="4501176" y="3765362"/>
            <a:chExt cx="4180249" cy="3143123"/>
          </a:xfrm>
        </p:grpSpPr>
        <p:sp>
          <p:nvSpPr>
            <p:cNvPr id="402" name="Google Shape;402;p60"/>
            <p:cNvSpPr txBox="1"/>
            <p:nvPr/>
          </p:nvSpPr>
          <p:spPr>
            <a:xfrm>
              <a:off x="7737925" y="4826000"/>
              <a:ext cx="943500" cy="22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3" name="Google Shape;403;p60"/>
            <p:cNvGrpSpPr/>
            <p:nvPr/>
          </p:nvGrpSpPr>
          <p:grpSpPr>
            <a:xfrm>
              <a:off x="4501176" y="3765362"/>
              <a:ext cx="3945355" cy="3143123"/>
              <a:chOff x="3761850" y="4029925"/>
              <a:chExt cx="3617600" cy="2828075"/>
            </a:xfrm>
          </p:grpSpPr>
          <p:pic>
            <p:nvPicPr>
              <p:cNvPr descr="direct_benchmark.png" id="404" name="Google Shape;404;p6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761850" y="4029925"/>
                <a:ext cx="3617600" cy="2713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5" name="Google Shape;405;p60"/>
              <p:cNvSpPr txBox="1"/>
              <p:nvPr/>
            </p:nvSpPr>
            <p:spPr>
              <a:xfrm>
                <a:off x="4633738" y="5768532"/>
                <a:ext cx="1594800" cy="572700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60"/>
              <p:cNvSpPr/>
              <p:nvPr/>
            </p:nvSpPr>
            <p:spPr>
              <a:xfrm>
                <a:off x="3820350" y="4793550"/>
                <a:ext cx="196800" cy="14598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60"/>
              <p:cNvSpPr/>
              <p:nvPr/>
            </p:nvSpPr>
            <p:spPr>
              <a:xfrm rot="5400000">
                <a:off x="5457675" y="3324950"/>
                <a:ext cx="225600" cy="17385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60"/>
              <p:cNvSpPr/>
              <p:nvPr/>
            </p:nvSpPr>
            <p:spPr>
              <a:xfrm rot="5400000">
                <a:off x="5608600" y="5814000"/>
                <a:ext cx="249000" cy="18390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60"/>
              <p:cNvSpPr txBox="1"/>
              <p:nvPr/>
            </p:nvSpPr>
            <p:spPr>
              <a:xfrm>
                <a:off x="4313050" y="4083500"/>
                <a:ext cx="2687700" cy="24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" sz="1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Benchmark (direct interactions; PDB)</a:t>
                </a:r>
                <a:endParaRPr b="1" i="0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60"/>
              <p:cNvSpPr txBox="1"/>
              <p:nvPr/>
            </p:nvSpPr>
            <p:spPr>
              <a:xfrm rot="-5400000">
                <a:off x="2552963" y="5262025"/>
                <a:ext cx="2687700" cy="24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True Positive (PPIs)</a:t>
                </a:r>
                <a:endParaRPr b="0" i="0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60"/>
              <p:cNvSpPr txBox="1"/>
              <p:nvPr/>
            </p:nvSpPr>
            <p:spPr>
              <a:xfrm>
                <a:off x="4236838" y="6532800"/>
                <a:ext cx="2687700" cy="24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Predicted Interactions</a:t>
                </a:r>
                <a:endParaRPr b="0" i="0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60"/>
              <p:cNvSpPr txBox="1"/>
              <p:nvPr/>
            </p:nvSpPr>
            <p:spPr>
              <a:xfrm>
                <a:off x="4144895" y="4544550"/>
                <a:ext cx="1534200" cy="24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AUC≤0.5 → random</a:t>
                </a:r>
                <a:endParaRPr b="0" i="0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3" name="Google Shape;413;p60"/>
          <p:cNvSpPr/>
          <p:nvPr/>
        </p:nvSpPr>
        <p:spPr>
          <a:xfrm>
            <a:off x="8629375" y="7090350"/>
            <a:ext cx="1853100" cy="11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0"/>
          <p:cNvSpPr txBox="1"/>
          <p:nvPr/>
        </p:nvSpPr>
        <p:spPr>
          <a:xfrm>
            <a:off x="0" y="6595338"/>
            <a:ext cx="5649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Aji Palar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60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Machine learning: pattern searching and dimensional reduction of the data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029" y="1126934"/>
            <a:ext cx="7405945" cy="41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1"/>
          <p:cNvSpPr txBox="1"/>
          <p:nvPr/>
        </p:nvSpPr>
        <p:spPr>
          <a:xfrm>
            <a:off x="0" y="1485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The triad of machine learning approaches 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825"/>
            <a:ext cx="8839201" cy="416685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2"/>
          <p:cNvSpPr txBox="1"/>
          <p:nvPr/>
        </p:nvSpPr>
        <p:spPr>
          <a:xfrm>
            <a:off x="0" y="148500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Drug design is a problem/</a:t>
            </a:r>
            <a:r>
              <a:rPr b="1" lang="en" sz="3000">
                <a:solidFill>
                  <a:schemeClr val="dk1"/>
                </a:solidFill>
              </a:rPr>
              <a:t>environment</a:t>
            </a:r>
            <a:r>
              <a:rPr b="1" lang="en" sz="3000">
                <a:solidFill>
                  <a:schemeClr val="dk1"/>
                </a:solidFill>
              </a:rPr>
              <a:t> largely denoted by a large amount of noise</a:t>
            </a:r>
            <a:endParaRPr b="1"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