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8" r:id="rId2"/>
  </p:sldMasterIdLst>
  <p:notesMasterIdLst>
    <p:notesMasterId r:id="rId25"/>
  </p:notesMasterIdLst>
  <p:sldIdLst>
    <p:sldId id="256" r:id="rId3"/>
    <p:sldId id="259" r:id="rId4"/>
    <p:sldId id="260" r:id="rId5"/>
    <p:sldId id="275" r:id="rId6"/>
    <p:sldId id="277" r:id="rId7"/>
    <p:sldId id="278" r:id="rId8"/>
    <p:sldId id="276" r:id="rId9"/>
    <p:sldId id="286" r:id="rId10"/>
    <p:sldId id="279" r:id="rId11"/>
    <p:sldId id="287" r:id="rId12"/>
    <p:sldId id="261" r:id="rId13"/>
    <p:sldId id="282" r:id="rId14"/>
    <p:sldId id="290" r:id="rId15"/>
    <p:sldId id="283" r:id="rId16"/>
    <p:sldId id="284" r:id="rId17"/>
    <p:sldId id="281" r:id="rId18"/>
    <p:sldId id="280" r:id="rId19"/>
    <p:sldId id="288" r:id="rId20"/>
    <p:sldId id="285" r:id="rId21"/>
    <p:sldId id="289" r:id="rId22"/>
    <p:sldId id="291" r:id="rId23"/>
    <p:sldId id="271"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2"/>
    <p:restoredTop sz="82041"/>
  </p:normalViewPr>
  <p:slideViewPr>
    <p:cSldViewPr snapToGrid="0">
      <p:cViewPr varScale="1">
        <p:scale>
          <a:sx n="99" d="100"/>
          <a:sy n="99" d="100"/>
        </p:scale>
        <p:origin x="14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 name="Google Shape;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3136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0"/>
              </a:spcBef>
              <a:spcAft>
                <a:spcPts val="0"/>
              </a:spcAft>
              <a:buSzPts val="1100"/>
              <a:buAutoNum type="arabicParenR"/>
            </a:pPr>
            <a:r>
              <a:rPr lang="en-US" dirty="0"/>
              <a:t>Science always starts with observations of nature.  Some papers simply ask what does nature do.  </a:t>
            </a:r>
          </a:p>
          <a:p>
            <a:pPr marL="228600" lvl="0" indent="-228600" algn="l" rtl="0">
              <a:lnSpc>
                <a:spcPct val="100000"/>
              </a:lnSpc>
              <a:spcBef>
                <a:spcPts val="0"/>
              </a:spcBef>
              <a:spcAft>
                <a:spcPts val="0"/>
              </a:spcAft>
              <a:buSzPts val="1100"/>
              <a:buAutoNum type="arabicParenR"/>
            </a:pPr>
            <a:endParaRPr lang="en-US" dirty="0"/>
          </a:p>
          <a:p>
            <a:pPr marL="228600" lvl="0" indent="-228600" algn="l" rtl="0">
              <a:lnSpc>
                <a:spcPct val="100000"/>
              </a:lnSpc>
              <a:spcBef>
                <a:spcPts val="0"/>
              </a:spcBef>
              <a:spcAft>
                <a:spcPts val="0"/>
              </a:spcAft>
              <a:buSzPts val="1100"/>
              <a:buAutoNum type="arabicParenR"/>
            </a:pPr>
            <a:r>
              <a:rPr lang="en-US" dirty="0"/>
              <a:t>But more often a paper may start with an interesting observation then develop it into a story involving associations or causation</a:t>
            </a: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4499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0"/>
              </a:spcBef>
              <a:spcAft>
                <a:spcPts val="0"/>
              </a:spcAft>
              <a:buSzPts val="1100"/>
              <a:buAutoNum type="arabicParenR"/>
            </a:pPr>
            <a:r>
              <a:rPr lang="en-US" dirty="0"/>
              <a:t>Science always starts with observations of nature.  Some papers simply ask what does nature do.  </a:t>
            </a:r>
          </a:p>
          <a:p>
            <a:pPr marL="228600" lvl="0" indent="-228600" algn="l" rtl="0">
              <a:lnSpc>
                <a:spcPct val="100000"/>
              </a:lnSpc>
              <a:spcBef>
                <a:spcPts val="0"/>
              </a:spcBef>
              <a:spcAft>
                <a:spcPts val="0"/>
              </a:spcAft>
              <a:buSzPts val="1100"/>
              <a:buAutoNum type="arabicParenR"/>
            </a:pPr>
            <a:endParaRPr lang="en-US" dirty="0"/>
          </a:p>
          <a:p>
            <a:pPr marL="228600" lvl="0" indent="-228600" algn="l" rtl="0">
              <a:lnSpc>
                <a:spcPct val="100000"/>
              </a:lnSpc>
              <a:spcBef>
                <a:spcPts val="0"/>
              </a:spcBef>
              <a:spcAft>
                <a:spcPts val="0"/>
              </a:spcAft>
              <a:buSzPts val="1100"/>
              <a:buAutoNum type="arabicParenR"/>
            </a:pPr>
            <a:r>
              <a:rPr lang="en-US" dirty="0"/>
              <a:t>But more often a paper may start with an interesting observation then develop it into a story involving associations or causation</a:t>
            </a: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189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Physical associations usually require some attractive force that makes things “stick” together</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9842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Two fundamental types of causative relationships: necessity and sufficiency</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But actually several combinations of these relationships are possible</a:t>
            </a:r>
          </a:p>
          <a:p>
            <a:pPr marL="0" lvl="0" indent="0" algn="l" rtl="0">
              <a:lnSpc>
                <a:spcPct val="100000"/>
              </a:lnSpc>
              <a:spcBef>
                <a:spcPts val="0"/>
              </a:spcBef>
              <a:spcAft>
                <a:spcPts val="0"/>
              </a:spcAft>
              <a:buSzPts val="1100"/>
              <a:buNone/>
            </a:pPr>
            <a:r>
              <a:rPr lang="en-US" dirty="0"/>
              <a:t>A can be necessary but NOT sufficient for B</a:t>
            </a:r>
          </a:p>
          <a:p>
            <a:pPr marL="0" lvl="0" indent="0" algn="l" rtl="0">
              <a:lnSpc>
                <a:spcPct val="100000"/>
              </a:lnSpc>
              <a:spcBef>
                <a:spcPts val="0"/>
              </a:spcBef>
              <a:spcAft>
                <a:spcPts val="0"/>
              </a:spcAft>
              <a:buSzPts val="1100"/>
              <a:buNone/>
            </a:pPr>
            <a:r>
              <a:rPr lang="en-US" dirty="0"/>
              <a:t>A can be sufficient but NOT necessary for B</a:t>
            </a:r>
          </a:p>
          <a:p>
            <a:pPr marL="0" lvl="0" indent="0" algn="l" rtl="0">
              <a:lnSpc>
                <a:spcPct val="100000"/>
              </a:lnSpc>
              <a:spcBef>
                <a:spcPts val="0"/>
              </a:spcBef>
              <a:spcAft>
                <a:spcPts val="0"/>
              </a:spcAft>
              <a:buSzPts val="1100"/>
              <a:buNone/>
            </a:pPr>
            <a:r>
              <a:rPr lang="en-US" dirty="0"/>
              <a:t>A can be BOTH necessary and sufficient for B</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5354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Examples of dealing with complex mixtures</a:t>
            </a:r>
          </a:p>
          <a:p>
            <a:pPr marL="171450" lvl="0" indent="-171450" algn="l" rtl="0">
              <a:lnSpc>
                <a:spcPct val="100000"/>
              </a:lnSpc>
              <a:spcBef>
                <a:spcPts val="0"/>
              </a:spcBef>
              <a:spcAft>
                <a:spcPts val="0"/>
              </a:spcAft>
              <a:buSzPts val="1100"/>
              <a:buFontTx/>
              <a:buChar char="-"/>
            </a:pPr>
            <a:r>
              <a:rPr lang="en-US" dirty="0"/>
              <a:t>Separation: filtration</a:t>
            </a:r>
          </a:p>
          <a:p>
            <a:pPr marL="171450" lvl="0" indent="-171450" algn="l" rtl="0">
              <a:lnSpc>
                <a:spcPct val="100000"/>
              </a:lnSpc>
              <a:spcBef>
                <a:spcPts val="0"/>
              </a:spcBef>
              <a:spcAft>
                <a:spcPts val="0"/>
              </a:spcAft>
              <a:buSzPts val="1100"/>
              <a:buFontTx/>
              <a:buChar char="-"/>
            </a:pPr>
            <a:r>
              <a:rPr lang="en-US" dirty="0"/>
              <a:t>Labeling: radioactive isotopes, epitope tags, fluorescent tags</a:t>
            </a:r>
          </a:p>
          <a:p>
            <a:pPr marL="171450" lvl="0" indent="-171450" algn="l" rtl="0">
              <a:lnSpc>
                <a:spcPct val="100000"/>
              </a:lnSpc>
              <a:spcBef>
                <a:spcPts val="0"/>
              </a:spcBef>
              <a:spcAft>
                <a:spcPts val="0"/>
              </a:spcAft>
              <a:buSzPts val="1100"/>
              <a:buFontTx/>
              <a:buChar char="-"/>
            </a:pPr>
            <a:r>
              <a:rPr lang="en-US" dirty="0"/>
              <a:t>Probing: antibody binding, nucleic acid hybridization by complementation</a:t>
            </a:r>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034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Key point: when you read about a biological function in a paper you should immediately think, what is the assay used to define and measure this function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Most assays are quantitative.</a:t>
            </a:r>
          </a:p>
          <a:p>
            <a:pPr marL="0" lvl="0" indent="0" algn="l" rtl="0">
              <a:lnSpc>
                <a:spcPct val="100000"/>
              </a:lnSpc>
              <a:spcBef>
                <a:spcPts val="0"/>
              </a:spcBef>
              <a:spcAft>
                <a:spcPts val="0"/>
              </a:spcAft>
              <a:buSzPts val="1100"/>
              <a:buNone/>
            </a:pPr>
            <a:r>
              <a:rPr lang="en-US" dirty="0"/>
              <a:t>There are important questions of whether the assays are properly applied so that the quantities are meaningful</a:t>
            </a:r>
          </a:p>
          <a:p>
            <a:pPr marL="171450" lvl="0" indent="-171450" algn="l" rtl="0">
              <a:lnSpc>
                <a:spcPct val="100000"/>
              </a:lnSpc>
              <a:spcBef>
                <a:spcPts val="0"/>
              </a:spcBef>
              <a:spcAft>
                <a:spcPts val="0"/>
              </a:spcAft>
              <a:buSzPts val="1100"/>
              <a:buFontTx/>
              <a:buChar char="-"/>
            </a:pPr>
            <a:r>
              <a:rPr lang="en-US" dirty="0"/>
              <a:t>is the assay readout ”linear” with respect to some parameter you may vary in the assay</a:t>
            </a:r>
          </a:p>
          <a:p>
            <a:pPr marL="171450" lvl="0" indent="-171450" algn="l" rtl="0">
              <a:lnSpc>
                <a:spcPct val="100000"/>
              </a:lnSpc>
              <a:spcBef>
                <a:spcPts val="0"/>
              </a:spcBef>
              <a:spcAft>
                <a:spcPts val="0"/>
              </a:spcAft>
              <a:buSzPts val="1100"/>
              <a:buFontTx/>
              <a:buChar char="-"/>
            </a:pPr>
            <a:r>
              <a:rPr lang="en-US" dirty="0"/>
              <a:t>Is the assay sensitive enough to detect weak signals</a:t>
            </a:r>
          </a:p>
          <a:p>
            <a:pPr marL="171450" lvl="0" indent="-171450" algn="l" rtl="0">
              <a:lnSpc>
                <a:spcPct val="100000"/>
              </a:lnSpc>
              <a:spcBef>
                <a:spcPts val="0"/>
              </a:spcBef>
              <a:spcAft>
                <a:spcPts val="0"/>
              </a:spcAft>
              <a:buSzPts val="1100"/>
              <a:buFontTx/>
              <a:buChar char="-"/>
            </a:pPr>
            <a:r>
              <a:rPr lang="en-US" dirty="0"/>
              <a:t>Is the assay specific to the function you are really interested in studying or can the read out be generated by other functions</a:t>
            </a: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178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Key point: when you read about a biological function in a paper you should immediately think, what is the assay used to define and measure this function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Most assays are quantitative.</a:t>
            </a:r>
          </a:p>
          <a:p>
            <a:pPr marL="0" lvl="0" indent="0" algn="l" rtl="0">
              <a:lnSpc>
                <a:spcPct val="100000"/>
              </a:lnSpc>
              <a:spcBef>
                <a:spcPts val="0"/>
              </a:spcBef>
              <a:spcAft>
                <a:spcPts val="0"/>
              </a:spcAft>
              <a:buSzPts val="1100"/>
              <a:buNone/>
            </a:pPr>
            <a:r>
              <a:rPr lang="en-US" dirty="0"/>
              <a:t>There are important questions of whether the assays are properly applied so that the quantities are meaningful</a:t>
            </a:r>
          </a:p>
          <a:p>
            <a:pPr marL="171450" lvl="0" indent="-171450" algn="l" rtl="0">
              <a:lnSpc>
                <a:spcPct val="100000"/>
              </a:lnSpc>
              <a:spcBef>
                <a:spcPts val="0"/>
              </a:spcBef>
              <a:spcAft>
                <a:spcPts val="0"/>
              </a:spcAft>
              <a:buSzPts val="1100"/>
              <a:buFontTx/>
              <a:buChar char="-"/>
            </a:pPr>
            <a:r>
              <a:rPr lang="en-US" dirty="0"/>
              <a:t>is the assay readout ”linear” with respect to some parameter you may vary in the assay</a:t>
            </a:r>
          </a:p>
          <a:p>
            <a:pPr marL="171450" lvl="0" indent="-171450" algn="l" rtl="0">
              <a:lnSpc>
                <a:spcPct val="100000"/>
              </a:lnSpc>
              <a:spcBef>
                <a:spcPts val="0"/>
              </a:spcBef>
              <a:spcAft>
                <a:spcPts val="0"/>
              </a:spcAft>
              <a:buSzPts val="1100"/>
              <a:buFontTx/>
              <a:buChar char="-"/>
            </a:pPr>
            <a:r>
              <a:rPr lang="en-US" dirty="0"/>
              <a:t>Is the assay sensitive enough to detect weak signals</a:t>
            </a:r>
          </a:p>
          <a:p>
            <a:pPr marL="171450" lvl="0" indent="-171450" algn="l" rtl="0">
              <a:lnSpc>
                <a:spcPct val="100000"/>
              </a:lnSpc>
              <a:spcBef>
                <a:spcPts val="0"/>
              </a:spcBef>
              <a:spcAft>
                <a:spcPts val="0"/>
              </a:spcAft>
              <a:buSzPts val="1100"/>
              <a:buFontTx/>
              <a:buChar char="-"/>
            </a:pPr>
            <a:r>
              <a:rPr lang="en-US" dirty="0"/>
              <a:t>Is the assay specific to the function you are really interested in studying or can the read out be generated by other functions</a:t>
            </a: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218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3304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426c900b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l" rtl="0">
              <a:lnSpc>
                <a:spcPct val="100000"/>
              </a:lnSpc>
              <a:spcBef>
                <a:spcPts val="0"/>
              </a:spcBef>
              <a:spcAft>
                <a:spcPts val="0"/>
              </a:spcAft>
              <a:buSzPts val="1100"/>
              <a:buAutoNum type="arabicParenR"/>
            </a:pPr>
            <a:r>
              <a:rPr lang="en-US" sz="1100" b="0" i="0" u="none" strike="noStrike" cap="none" dirty="0">
                <a:solidFill>
                  <a:srgbClr val="000000"/>
                </a:solidFill>
                <a:effectLst/>
                <a:latin typeface="Arial"/>
                <a:ea typeface="Arial"/>
                <a:cs typeface="Arial"/>
                <a:sym typeface="Arial"/>
              </a:rPr>
              <a:t>Students with some breadth in their scientific knowledge and who have the versatility to analyze different types of scientific problems are very appealing to graduate schools because these students have the best potential of excelling as knowledge explorers</a:t>
            </a:r>
            <a:r>
              <a:rPr lang="en-US" dirty="0">
                <a:effectLst/>
              </a:rPr>
              <a:t> </a:t>
            </a:r>
          </a:p>
          <a:p>
            <a:pPr marL="228600" lvl="0" indent="-228600" algn="l" rtl="0">
              <a:lnSpc>
                <a:spcPct val="100000"/>
              </a:lnSpc>
              <a:spcBef>
                <a:spcPts val="0"/>
              </a:spcBef>
              <a:spcAft>
                <a:spcPts val="0"/>
              </a:spcAft>
              <a:buSzPts val="1100"/>
              <a:buAutoNum type="arabicParenR"/>
            </a:pPr>
            <a:endParaRPr lang="en-US" dirty="0">
              <a:effectLst/>
            </a:endParaRPr>
          </a:p>
          <a:p>
            <a:pPr marL="228600" lvl="0" indent="-228600" algn="l" rtl="0">
              <a:lnSpc>
                <a:spcPct val="100000"/>
              </a:lnSpc>
              <a:spcBef>
                <a:spcPts val="0"/>
              </a:spcBef>
              <a:spcAft>
                <a:spcPts val="0"/>
              </a:spcAft>
              <a:buSzPts val="1100"/>
              <a:buAutoNum type="arabicParenR"/>
            </a:pPr>
            <a:r>
              <a:rPr lang="en-US" dirty="0"/>
              <a:t>Half the battle in science is figuring out what question to ask and asking it in a precise manner that automatically tells you the fundamental experimental strategy you need to answer the question.</a:t>
            </a:r>
          </a:p>
          <a:p>
            <a:pPr marL="228600" lvl="0" indent="-228600" algn="l" rtl="0">
              <a:lnSpc>
                <a:spcPct val="100000"/>
              </a:lnSpc>
              <a:spcBef>
                <a:spcPts val="0"/>
              </a:spcBef>
              <a:spcAft>
                <a:spcPts val="0"/>
              </a:spcAft>
              <a:buSzPts val="1100"/>
              <a:buAutoNum type="arabicParenR"/>
            </a:pPr>
            <a:endParaRPr lang="en-US" dirty="0"/>
          </a:p>
          <a:p>
            <a:pPr marL="228600" lvl="0" indent="-228600" algn="l" rtl="0">
              <a:lnSpc>
                <a:spcPct val="100000"/>
              </a:lnSpc>
              <a:spcBef>
                <a:spcPts val="0"/>
              </a:spcBef>
              <a:spcAft>
                <a:spcPts val="0"/>
              </a:spcAft>
              <a:buSzPts val="1100"/>
              <a:buAutoNum type="arabicParenR"/>
            </a:pPr>
            <a:r>
              <a:rPr lang="en-US" dirty="0"/>
              <a:t>In college you learn new knowledge from reading or hearing about conclusions that other people have generated.  In graduate research you will be the one generating new knowledge.  Papers provide an opportunity to witness and learn how to generate new knowledge by applying a combination of experimental design and scientific logic to answer scientific questions.</a:t>
            </a:r>
            <a:endParaRPr dirty="0"/>
          </a:p>
        </p:txBody>
      </p:sp>
      <p:sp>
        <p:nvSpPr>
          <p:cNvPr id="125" name="Google Shape;125;g1426c900b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8192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14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426c900bdf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g1426c900bdf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TODD: what is our definition of first year propel students?  Should we just have a list of those students so there is no ambiguity among the students?</a:t>
            </a:r>
            <a:endParaRPr dirty="0"/>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597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277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0036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841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8287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26c900bd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1426c900bd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868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a:spLocks noGrp="1"/>
          </p:cNvSpPr>
          <p:nvPr>
            <p:ph type="pic" idx="2"/>
          </p:nvPr>
        </p:nvSpPr>
        <p:spPr>
          <a:xfrm>
            <a:off x="5183188" y="987425"/>
            <a:ext cx="6172200" cy="4873625"/>
          </a:xfrm>
          <a:prstGeom prst="rect">
            <a:avLst/>
          </a:prstGeom>
          <a:noFill/>
          <a:ln>
            <a:noFill/>
          </a:ln>
        </p:spPr>
      </p:sp>
      <p:sp>
        <p:nvSpPr>
          <p:cNvPr id="57" name="Google Shape;57;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joachim.li@ucsf.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6"/>
        <p:cNvGrpSpPr/>
        <p:nvPr/>
      </p:nvGrpSpPr>
      <p:grpSpPr>
        <a:xfrm>
          <a:off x="0" y="0"/>
          <a:ext cx="0" cy="0"/>
          <a:chOff x="0" y="0"/>
          <a:chExt cx="0" cy="0"/>
        </a:xfrm>
      </p:grpSpPr>
      <p:pic>
        <p:nvPicPr>
          <p:cNvPr id="77" name="Google Shape;77;p12" descr="A blurry image of a library&#10;&#10;Description automatically generated"/>
          <p:cNvPicPr preferRelativeResize="0"/>
          <p:nvPr/>
        </p:nvPicPr>
        <p:blipFill rotWithShape="1">
          <a:blip r:embed="rId3">
            <a:alphaModFix amt="50000"/>
          </a:blip>
          <a:srcRect t="1765" b="13965"/>
          <a:stretch/>
        </p:blipFill>
        <p:spPr>
          <a:xfrm>
            <a:off x="20" y="10"/>
            <a:ext cx="12191980" cy="6857990"/>
          </a:xfrm>
          <a:prstGeom prst="rect">
            <a:avLst/>
          </a:prstGeom>
          <a:noFill/>
          <a:ln>
            <a:noFill/>
          </a:ln>
        </p:spPr>
      </p:pic>
      <p:sp>
        <p:nvSpPr>
          <p:cNvPr id="78" name="Google Shape;78;p12"/>
          <p:cNvSpPr txBox="1">
            <a:spLocks noGrp="1"/>
          </p:cNvSpPr>
          <p:nvPr>
            <p:ph type="ctr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3780"/>
              <a:buFont typeface="Arial"/>
              <a:buNone/>
            </a:pPr>
            <a:r>
              <a:rPr lang="en-US" sz="3780" dirty="0">
                <a:solidFill>
                  <a:srgbClr val="FFFFFF"/>
                </a:solidFill>
              </a:rPr>
              <a:t>PROPEL: Literature Review</a:t>
            </a:r>
            <a:br>
              <a:rPr lang="en-US" sz="3780" dirty="0">
                <a:solidFill>
                  <a:srgbClr val="FFFFFF"/>
                </a:solidFill>
              </a:rPr>
            </a:br>
            <a:br>
              <a:rPr lang="en-US" sz="3780" dirty="0">
                <a:solidFill>
                  <a:srgbClr val="FFFFFF"/>
                </a:solidFill>
              </a:rPr>
            </a:br>
            <a:endParaRPr sz="3780" dirty="0">
              <a:solidFill>
                <a:srgbClr val="FFFFFF"/>
              </a:solidFill>
            </a:endParaRPr>
          </a:p>
        </p:txBody>
      </p:sp>
      <p:sp>
        <p:nvSpPr>
          <p:cNvPr id="79" name="Google Shape;79;p12"/>
          <p:cNvSpPr txBox="1">
            <a:spLocks noGrp="1"/>
          </p:cNvSpPr>
          <p:nvPr>
            <p:ph type="subTitle" idx="1"/>
          </p:nvPr>
        </p:nvSpPr>
        <p:spPr>
          <a:xfrm>
            <a:off x="1524000" y="4159404"/>
            <a:ext cx="9144000" cy="109839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F3864"/>
              </a:buClr>
              <a:buSzPts val="5400"/>
              <a:buNone/>
            </a:pPr>
            <a:r>
              <a:rPr lang="en-US" sz="5400">
                <a:solidFill>
                  <a:srgbClr val="D5DBE5"/>
                </a:solidFill>
              </a:rPr>
              <a:t>UCSF</a:t>
            </a:r>
            <a:endParaRPr>
              <a:solidFill>
                <a:srgbClr val="D5DBE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How to read a paper—step 2</a:t>
            </a:r>
            <a:endParaRPr sz="3800" b="1" dirty="0"/>
          </a:p>
        </p:txBody>
      </p:sp>
      <p:pic>
        <p:nvPicPr>
          <p:cNvPr id="2" name="Picture 1">
            <a:extLst>
              <a:ext uri="{FF2B5EF4-FFF2-40B4-BE49-F238E27FC236}">
                <a16:creationId xmlns:a16="http://schemas.microsoft.com/office/drawing/2014/main" id="{EBCA9FB8-CDB8-2FF0-298A-525BD9521EFC}"/>
              </a:ext>
            </a:extLst>
          </p:cNvPr>
          <p:cNvPicPr>
            <a:picLocks noChangeAspect="1"/>
          </p:cNvPicPr>
          <p:nvPr/>
        </p:nvPicPr>
        <p:blipFill>
          <a:blip r:embed="rId4"/>
          <a:stretch>
            <a:fillRect/>
          </a:stretch>
        </p:blipFill>
        <p:spPr>
          <a:xfrm>
            <a:off x="1615318" y="1130651"/>
            <a:ext cx="8961363" cy="5533190"/>
          </a:xfrm>
          <a:prstGeom prst="rect">
            <a:avLst/>
          </a:prstGeom>
        </p:spPr>
      </p:pic>
    </p:spTree>
    <p:extLst>
      <p:ext uri="{BB962C8B-B14F-4D97-AF65-F5344CB8AC3E}">
        <p14:creationId xmlns:p14="http://schemas.microsoft.com/office/powerpoint/2010/main" val="190581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Why is this question important?</a:t>
            </a:r>
            <a:endParaRPr sz="3800" b="1" dirty="0"/>
          </a:p>
        </p:txBody>
      </p:sp>
      <p:sp>
        <p:nvSpPr>
          <p:cNvPr id="162" name="Google Shape;162;p17"/>
          <p:cNvSpPr txBox="1"/>
          <p:nvPr/>
        </p:nvSpPr>
        <p:spPr>
          <a:xfrm>
            <a:off x="446700" y="1371300"/>
            <a:ext cx="11298600" cy="2046684"/>
          </a:xfrm>
          <a:prstGeom prst="rect">
            <a:avLst/>
          </a:prstGeom>
          <a:noFill/>
          <a:ln>
            <a:noFill/>
          </a:ln>
        </p:spPr>
        <p:txBody>
          <a:bodyPr spcFirstLastPara="1" wrap="square" lIns="91425" tIns="91425" rIns="91425" bIns="91425" anchor="t" anchorCtr="0">
            <a:spAutoFit/>
          </a:bodyPr>
          <a:lstStyle/>
          <a:p>
            <a:pPr marL="76200" marR="0" lvl="0" algn="l" rtl="0">
              <a:lnSpc>
                <a:spcPct val="100000"/>
              </a:lnSpc>
              <a:spcBef>
                <a:spcPts val="0"/>
              </a:spcBef>
              <a:spcAft>
                <a:spcPts val="0"/>
              </a:spcAft>
              <a:buClr>
                <a:srgbClr val="000000"/>
              </a:buClr>
              <a:buSzPts val="2400"/>
            </a:pPr>
            <a:r>
              <a:rPr lang="en-US" sz="2400" dirty="0"/>
              <a:t>Look for this in Introduction (and sometimes Discussion)</a:t>
            </a:r>
            <a:endParaRPr sz="2400" dirty="0"/>
          </a:p>
          <a:p>
            <a:pPr marL="457200" marR="0" lvl="0" indent="-381000" algn="l" rtl="0">
              <a:lnSpc>
                <a:spcPct val="100000"/>
              </a:lnSpc>
              <a:spcBef>
                <a:spcPts val="1000"/>
              </a:spcBef>
              <a:spcAft>
                <a:spcPts val="0"/>
              </a:spcAft>
              <a:buClr>
                <a:srgbClr val="000000"/>
              </a:buClr>
              <a:buSzPts val="2400"/>
              <a:buFont typeface="Arial"/>
              <a:buChar char="●"/>
            </a:pPr>
            <a:r>
              <a:rPr lang="en-US" sz="2400" dirty="0"/>
              <a:t>What biological process are we trying to understand?</a:t>
            </a:r>
          </a:p>
          <a:p>
            <a:pPr marL="457200" marR="0" lvl="0" indent="-381000" algn="l" rtl="0">
              <a:lnSpc>
                <a:spcPct val="100000"/>
              </a:lnSpc>
              <a:spcBef>
                <a:spcPts val="1000"/>
              </a:spcBef>
              <a:spcAft>
                <a:spcPts val="0"/>
              </a:spcAft>
              <a:buClr>
                <a:srgbClr val="000000"/>
              </a:buClr>
              <a:buSzPts val="2400"/>
              <a:buFont typeface="Arial"/>
              <a:buChar char="●"/>
            </a:pPr>
            <a:r>
              <a:rPr lang="en-US" sz="2400" dirty="0"/>
              <a:t>What do we already know about this process?</a:t>
            </a:r>
          </a:p>
          <a:p>
            <a:pPr marL="457200" marR="0" lvl="0" indent="-381000" algn="l" rtl="0">
              <a:lnSpc>
                <a:spcPct val="100000"/>
              </a:lnSpc>
              <a:spcBef>
                <a:spcPts val="1000"/>
              </a:spcBef>
              <a:spcAft>
                <a:spcPts val="0"/>
              </a:spcAft>
              <a:buClr>
                <a:srgbClr val="000000"/>
              </a:buClr>
              <a:buSzPts val="2400"/>
              <a:buFont typeface="Arial"/>
              <a:buChar char="●"/>
            </a:pPr>
            <a:r>
              <a:rPr lang="en-US" sz="2400" dirty="0"/>
              <a:t>What key factor(s) is missing from our understanding?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1" end="1"/>
                                            </p:txEl>
                                          </p:spTgt>
                                        </p:tgtEl>
                                        <p:attrNameLst>
                                          <p:attrName>style.visibility</p:attrName>
                                        </p:attrNameLst>
                                      </p:cBhvr>
                                      <p:to>
                                        <p:strVal val="visible"/>
                                      </p:to>
                                    </p:set>
                                    <p:animEffect transition="in" filter="fade">
                                      <p:cBhvr>
                                        <p:cTn id="7" dur="1200"/>
                                        <p:tgtEl>
                                          <p:spTgt spid="1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fade">
                                      <p:cBhvr>
                                        <p:cTn id="12" dur="12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2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200"/>
                                        <p:tgtEl>
                                          <p:spTgt spid="1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Experimental Design:</a:t>
            </a:r>
            <a:endParaRPr sz="3800" b="1" dirty="0"/>
          </a:p>
        </p:txBody>
      </p:sp>
      <p:sp>
        <p:nvSpPr>
          <p:cNvPr id="13" name="Google Shape;149;p16">
            <a:extLst>
              <a:ext uri="{FF2B5EF4-FFF2-40B4-BE49-F238E27FC236}">
                <a16:creationId xmlns:a16="http://schemas.microsoft.com/office/drawing/2014/main" id="{4C47C478-8836-9A47-B480-DAEA1A944854}"/>
              </a:ext>
            </a:extLst>
          </p:cNvPr>
          <p:cNvSpPr txBox="1"/>
          <p:nvPr/>
        </p:nvSpPr>
        <p:spPr>
          <a:xfrm>
            <a:off x="415520" y="1360055"/>
            <a:ext cx="11271140" cy="1236206"/>
          </a:xfrm>
          <a:prstGeom prst="rect">
            <a:avLst/>
          </a:prstGeom>
          <a:noFill/>
          <a:ln>
            <a:noFill/>
          </a:ln>
        </p:spPr>
        <p:txBody>
          <a:bodyPr spcFirstLastPara="1" wrap="square" lIns="91425" tIns="91425" rIns="91425" bIns="91425" anchor="t" anchorCtr="0">
            <a:spAutoFit/>
          </a:bodyPr>
          <a:lstStyle/>
          <a:p>
            <a:pPr marL="76200" marR="0" lvl="0" algn="l" rtl="0">
              <a:lnSpc>
                <a:spcPct val="150000"/>
              </a:lnSpc>
              <a:spcBef>
                <a:spcPts val="0"/>
              </a:spcBef>
              <a:spcAft>
                <a:spcPts val="0"/>
              </a:spcAft>
              <a:buClr>
                <a:srgbClr val="000000"/>
              </a:buClr>
              <a:buSzPts val="2400"/>
            </a:pPr>
            <a:r>
              <a:rPr lang="en-US" sz="2400" dirty="0">
                <a:solidFill>
                  <a:schemeClr val="tx1"/>
                </a:solidFill>
              </a:rPr>
              <a:t>Overview discussed in Results with details explained in Methods</a:t>
            </a:r>
            <a:endParaRPr lang="en-US" sz="2400" dirty="0"/>
          </a:p>
          <a:p>
            <a:pPr marL="76200" lvl="1">
              <a:spcBef>
                <a:spcPts val="1000"/>
              </a:spcBef>
              <a:buSzPts val="2400"/>
            </a:pPr>
            <a:endParaRPr lang="en-US" sz="2400" dirty="0"/>
          </a:p>
        </p:txBody>
      </p:sp>
    </p:spTree>
    <p:extLst>
      <p:ext uri="{BB962C8B-B14F-4D97-AF65-F5344CB8AC3E}">
        <p14:creationId xmlns:p14="http://schemas.microsoft.com/office/powerpoint/2010/main" val="362089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2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Experimental Design: Observational</a:t>
            </a:r>
            <a:endParaRPr sz="3800" b="1" dirty="0"/>
          </a:p>
        </p:txBody>
      </p:sp>
      <p:sp>
        <p:nvSpPr>
          <p:cNvPr id="13" name="Google Shape;149;p16">
            <a:extLst>
              <a:ext uri="{FF2B5EF4-FFF2-40B4-BE49-F238E27FC236}">
                <a16:creationId xmlns:a16="http://schemas.microsoft.com/office/drawing/2014/main" id="{4C47C478-8836-9A47-B480-DAEA1A944854}"/>
              </a:ext>
            </a:extLst>
          </p:cNvPr>
          <p:cNvSpPr txBox="1"/>
          <p:nvPr/>
        </p:nvSpPr>
        <p:spPr>
          <a:xfrm>
            <a:off x="415520" y="1360055"/>
            <a:ext cx="11271140" cy="5057765"/>
          </a:xfrm>
          <a:prstGeom prst="rect">
            <a:avLst/>
          </a:prstGeom>
          <a:noFill/>
          <a:ln>
            <a:noFill/>
          </a:ln>
        </p:spPr>
        <p:txBody>
          <a:bodyPr spcFirstLastPara="1" wrap="square" lIns="91425" tIns="91425" rIns="91425" bIns="91425" anchor="t" anchorCtr="0">
            <a:spAutoFit/>
          </a:bodyPr>
          <a:lstStyle/>
          <a:p>
            <a:pPr marL="457200" marR="0" lvl="0" indent="-381000" algn="l" rtl="0">
              <a:lnSpc>
                <a:spcPct val="150000"/>
              </a:lnSpc>
              <a:spcBef>
                <a:spcPts val="0"/>
              </a:spcBef>
              <a:spcAft>
                <a:spcPts val="0"/>
              </a:spcAft>
              <a:buClr>
                <a:srgbClr val="000000"/>
              </a:buClr>
              <a:buSzPts val="2400"/>
              <a:buFont typeface="Arial"/>
              <a:buChar char="●"/>
            </a:pPr>
            <a:r>
              <a:rPr lang="en-US" sz="2400" b="1" dirty="0">
                <a:solidFill>
                  <a:srgbClr val="0432FF"/>
                </a:solidFill>
              </a:rPr>
              <a:t>What</a:t>
            </a:r>
            <a:r>
              <a:rPr lang="en-US" sz="2400" dirty="0"/>
              <a:t> are you observing?  For example:</a:t>
            </a:r>
          </a:p>
          <a:p>
            <a:pPr marL="76200" lvl="1">
              <a:lnSpc>
                <a:spcPct val="150000"/>
              </a:lnSpc>
              <a:buSzPts val="2400"/>
            </a:pPr>
            <a:r>
              <a:rPr lang="en-US" sz="2400" b="0" i="0" u="none" strike="noStrike" cap="none" dirty="0">
                <a:solidFill>
                  <a:srgbClr val="000000"/>
                </a:solidFill>
                <a:latin typeface="Arial"/>
                <a:ea typeface="Arial"/>
                <a:cs typeface="Arial"/>
                <a:sym typeface="Arial"/>
              </a:rPr>
              <a:t>	the position of atoms in a macromolecular structure?</a:t>
            </a:r>
          </a:p>
          <a:p>
            <a:pPr marL="76200" marR="0" lvl="0" algn="l" rtl="0">
              <a:lnSpc>
                <a:spcPct val="150000"/>
              </a:lnSpc>
              <a:spcBef>
                <a:spcPts val="0"/>
              </a:spcBef>
              <a:spcAft>
                <a:spcPts val="0"/>
              </a:spcAft>
              <a:buClr>
                <a:srgbClr val="000000"/>
              </a:buClr>
              <a:buSzPts val="2400"/>
            </a:pPr>
            <a:r>
              <a:rPr lang="en-US" sz="2400" dirty="0"/>
              <a:t>	the number or position of a class of molecules in or outside of cells?</a:t>
            </a:r>
          </a:p>
          <a:p>
            <a:pPr marL="76200" marR="0" lvl="0" algn="l" rtl="0">
              <a:lnSpc>
                <a:spcPct val="150000"/>
              </a:lnSpc>
              <a:spcBef>
                <a:spcPts val="0"/>
              </a:spcBef>
              <a:spcAft>
                <a:spcPts val="0"/>
              </a:spcAft>
              <a:buClr>
                <a:srgbClr val="000000"/>
              </a:buClr>
              <a:buSzPts val="2400"/>
            </a:pPr>
            <a:r>
              <a:rPr lang="en-US" sz="2400" dirty="0"/>
              <a:t>	the changes in number and fate of cells?</a:t>
            </a:r>
            <a:endParaRPr lang="en-US" sz="2400" b="0" i="0" u="none" strike="noStrike" cap="none" dirty="0">
              <a:solidFill>
                <a:srgbClr val="000000"/>
              </a:solidFill>
              <a:latin typeface="Arial"/>
              <a:ea typeface="Arial"/>
              <a:cs typeface="Arial"/>
              <a:sym typeface="Arial"/>
            </a:endParaRPr>
          </a:p>
          <a:p>
            <a:pPr marL="457200" marR="0" lvl="0"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Are yo</a:t>
            </a:r>
            <a:r>
              <a:rPr lang="en-US" sz="2400" dirty="0"/>
              <a:t>u making the observations across </a:t>
            </a:r>
            <a:r>
              <a:rPr lang="en-US" sz="2400" b="1" dirty="0">
                <a:solidFill>
                  <a:srgbClr val="0432FF"/>
                </a:solidFill>
              </a:rPr>
              <a:t>space</a:t>
            </a:r>
            <a:r>
              <a:rPr lang="en-US" sz="2400" dirty="0"/>
              <a:t> or </a:t>
            </a:r>
            <a:r>
              <a:rPr lang="en-US" sz="2400" b="1" dirty="0">
                <a:solidFill>
                  <a:srgbClr val="0432FF"/>
                </a:solidFill>
              </a:rPr>
              <a:t>time</a:t>
            </a:r>
            <a:r>
              <a:rPr lang="en-US" sz="2400" dirty="0"/>
              <a:t>?</a:t>
            </a:r>
          </a:p>
          <a:p>
            <a:pPr marL="457200" marR="0" lvl="0" indent="-381000" algn="l" rtl="0">
              <a:lnSpc>
                <a:spcPct val="150000"/>
              </a:lnSpc>
              <a:spcBef>
                <a:spcPts val="0"/>
              </a:spcBef>
              <a:spcAft>
                <a:spcPts val="0"/>
              </a:spcAft>
              <a:buClr>
                <a:srgbClr val="000000"/>
              </a:buClr>
              <a:buSzPts val="2400"/>
              <a:buFont typeface="Arial"/>
              <a:buChar char="●"/>
            </a:pPr>
            <a:r>
              <a:rPr lang="en-US" sz="2400" dirty="0"/>
              <a:t>How does observations about this parameter inform you about the biological process you are observing?</a:t>
            </a:r>
          </a:p>
          <a:p>
            <a:pPr marL="76200" lvl="1">
              <a:spcBef>
                <a:spcPts val="1000"/>
              </a:spcBef>
              <a:buSzPts val="2400"/>
            </a:pPr>
            <a:endParaRPr lang="en-US" sz="2400" dirty="0"/>
          </a:p>
          <a:p>
            <a:pPr marL="76200" lvl="1">
              <a:spcBef>
                <a:spcPts val="1000"/>
              </a:spcBef>
              <a:buSzPts val="2400"/>
            </a:pPr>
            <a:endParaRPr lang="en-US" sz="2400" dirty="0"/>
          </a:p>
        </p:txBody>
      </p:sp>
    </p:spTree>
    <p:extLst>
      <p:ext uri="{BB962C8B-B14F-4D97-AF65-F5344CB8AC3E}">
        <p14:creationId xmlns:p14="http://schemas.microsoft.com/office/powerpoint/2010/main" val="390304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12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5" end="5"/>
                                            </p:txEl>
                                          </p:spTgt>
                                        </p:tgtEl>
                                        <p:attrNameLst>
                                          <p:attrName>style.visibility</p:attrName>
                                        </p:attrNameLst>
                                      </p:cBhvr>
                                      <p:to>
                                        <p:strVal val="visible"/>
                                      </p:to>
                                    </p:set>
                                    <p:animEffect transition="in" filter="fade">
                                      <p:cBhvr>
                                        <p:cTn id="12" dur="1200"/>
                                        <p:tgtEl>
                                          <p:spTgt spid="1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2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2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12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12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Experimental Design: Association</a:t>
            </a:r>
            <a:endParaRPr sz="3800" b="1" dirty="0"/>
          </a:p>
        </p:txBody>
      </p:sp>
      <p:sp>
        <p:nvSpPr>
          <p:cNvPr id="13" name="Google Shape;149;p16">
            <a:extLst>
              <a:ext uri="{FF2B5EF4-FFF2-40B4-BE49-F238E27FC236}">
                <a16:creationId xmlns:a16="http://schemas.microsoft.com/office/drawing/2014/main" id="{4C47C478-8836-9A47-B480-DAEA1A944854}"/>
              </a:ext>
            </a:extLst>
          </p:cNvPr>
          <p:cNvSpPr txBox="1"/>
          <p:nvPr/>
        </p:nvSpPr>
        <p:spPr>
          <a:xfrm>
            <a:off x="415520" y="1360055"/>
            <a:ext cx="11271140" cy="5329634"/>
          </a:xfrm>
          <a:prstGeom prst="rect">
            <a:avLst/>
          </a:prstGeom>
          <a:noFill/>
          <a:ln>
            <a:noFill/>
          </a:ln>
        </p:spPr>
        <p:txBody>
          <a:bodyPr spcFirstLastPara="1" wrap="square" lIns="91425" tIns="91425" rIns="91425" bIns="91425" anchor="t" anchorCtr="0">
            <a:spAutoFit/>
          </a:bodyPr>
          <a:lstStyle/>
          <a:p>
            <a:pPr marL="457200" indent="-381000">
              <a:lnSpc>
                <a:spcPct val="150000"/>
              </a:lnSpc>
              <a:buSzPts val="2400"/>
              <a:buFont typeface="Arial"/>
              <a:buChar char="●"/>
            </a:pPr>
            <a:r>
              <a:rPr lang="en-US" sz="2400" dirty="0"/>
              <a:t>What is the association </a:t>
            </a:r>
            <a:r>
              <a:rPr lang="en-US" sz="2400" u="sng" dirty="0"/>
              <a:t>between</a:t>
            </a:r>
            <a:r>
              <a:rPr lang="en-US" sz="2400" dirty="0"/>
              <a:t>?</a:t>
            </a:r>
          </a:p>
          <a:p>
            <a:pPr marL="914400" lvl="1" indent="-381000">
              <a:spcBef>
                <a:spcPts val="1000"/>
              </a:spcBef>
              <a:buSzPts val="2400"/>
              <a:buFont typeface="Arial"/>
              <a:buChar char="○"/>
            </a:pPr>
            <a:r>
              <a:rPr lang="en-US" sz="2400" dirty="0"/>
              <a:t>objects (</a:t>
            </a:r>
            <a:r>
              <a:rPr lang="en-US" sz="2400" i="1" dirty="0"/>
              <a:t>e.g. molecules, cells, organelles, patients</a:t>
            </a:r>
            <a:r>
              <a:rPr lang="en-US" sz="2400" dirty="0"/>
              <a:t>) </a:t>
            </a:r>
          </a:p>
          <a:p>
            <a:pPr marL="914400" lvl="1" indent="-381000">
              <a:spcBef>
                <a:spcPts val="1000"/>
              </a:spcBef>
              <a:buSzPts val="2400"/>
              <a:buFont typeface="Arial"/>
              <a:buChar char="○"/>
            </a:pPr>
            <a:r>
              <a:rPr lang="en-US" sz="2400" dirty="0"/>
              <a:t>events (</a:t>
            </a:r>
            <a:r>
              <a:rPr lang="en-US" sz="2400" i="1" dirty="0"/>
              <a:t>e.g. biological processes, patient outcomes</a:t>
            </a:r>
            <a:r>
              <a:rPr lang="en-US" sz="2400" dirty="0"/>
              <a:t>)</a:t>
            </a:r>
          </a:p>
          <a:p>
            <a:pPr marL="457200" marR="0" lvl="0" indent="-381000" algn="l" rtl="0">
              <a:lnSpc>
                <a:spcPct val="150000"/>
              </a:lnSpc>
              <a:spcBef>
                <a:spcPts val="0"/>
              </a:spcBef>
              <a:spcAft>
                <a:spcPts val="0"/>
              </a:spcAft>
              <a:buClr>
                <a:srgbClr val="000000"/>
              </a:buClr>
              <a:buSzPts val="2400"/>
              <a:buFont typeface="Arial"/>
              <a:buChar char="●"/>
            </a:pPr>
            <a:r>
              <a:rPr lang="en-US" sz="2400" dirty="0"/>
              <a:t>What </a:t>
            </a:r>
            <a:r>
              <a:rPr lang="en-US" sz="2400" u="sng" dirty="0"/>
              <a:t>type</a:t>
            </a:r>
            <a:r>
              <a:rPr lang="en-US" sz="2400" dirty="0"/>
              <a:t> of association is being characterized?</a:t>
            </a:r>
          </a:p>
          <a:p>
            <a:pPr marL="914400" lvl="1" indent="-381000">
              <a:spcBef>
                <a:spcPts val="1000"/>
              </a:spcBef>
              <a:buSzPts val="2400"/>
              <a:buFont typeface="Arial"/>
              <a:buChar char="○"/>
            </a:pPr>
            <a:r>
              <a:rPr lang="en-US" sz="2400" dirty="0"/>
              <a:t>physical </a:t>
            </a:r>
          </a:p>
          <a:p>
            <a:pPr marL="914400" lvl="1" indent="-381000">
              <a:spcBef>
                <a:spcPts val="1000"/>
              </a:spcBef>
              <a:buSzPts val="2400"/>
              <a:buFont typeface="Arial"/>
              <a:buChar char="○"/>
            </a:pPr>
            <a:r>
              <a:rPr lang="en-US" sz="2400" dirty="0"/>
              <a:t>locational</a:t>
            </a:r>
          </a:p>
          <a:p>
            <a:pPr marL="914400" lvl="1" indent="-381000">
              <a:spcBef>
                <a:spcPts val="1000"/>
              </a:spcBef>
              <a:buSzPts val="2400"/>
              <a:buFont typeface="Arial"/>
              <a:buChar char="○"/>
            </a:pPr>
            <a:r>
              <a:rPr lang="en-US" sz="2400" dirty="0"/>
              <a:t>temporal</a:t>
            </a:r>
          </a:p>
          <a:p>
            <a:pPr marL="457200" marR="0" lvl="0" indent="-381000" algn="l" rtl="0">
              <a:lnSpc>
                <a:spcPct val="150000"/>
              </a:lnSpc>
              <a:spcBef>
                <a:spcPts val="0"/>
              </a:spcBef>
              <a:spcAft>
                <a:spcPts val="0"/>
              </a:spcAft>
              <a:buClr>
                <a:srgbClr val="000000"/>
              </a:buClr>
              <a:buSzPts val="2400"/>
              <a:buFont typeface="Arial"/>
              <a:buChar char="●"/>
            </a:pPr>
            <a:r>
              <a:rPr lang="en-US" sz="2400" dirty="0"/>
              <a:t>How are </a:t>
            </a:r>
            <a:r>
              <a:rPr lang="en-US" sz="2400" u="sng" dirty="0"/>
              <a:t>specific</a:t>
            </a:r>
            <a:r>
              <a:rPr lang="en-US" sz="2400" dirty="0"/>
              <a:t> associations distinguished from random ones?</a:t>
            </a:r>
          </a:p>
          <a:p>
            <a:pPr marL="76200" lvl="1">
              <a:spcBef>
                <a:spcPts val="1000"/>
              </a:spcBef>
              <a:buSzPts val="2400"/>
            </a:pPr>
            <a:endParaRPr lang="en-US" sz="2400" dirty="0"/>
          </a:p>
          <a:p>
            <a:pPr marL="76200" lvl="1">
              <a:spcBef>
                <a:spcPts val="1000"/>
              </a:spcBef>
              <a:buSzPts val="2400"/>
            </a:pPr>
            <a:endParaRPr lang="en-US" sz="2400" dirty="0"/>
          </a:p>
        </p:txBody>
      </p:sp>
    </p:spTree>
    <p:extLst>
      <p:ext uri="{BB962C8B-B14F-4D97-AF65-F5344CB8AC3E}">
        <p14:creationId xmlns:p14="http://schemas.microsoft.com/office/powerpoint/2010/main" val="3951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fade">
                                      <p:cBhvr>
                                        <p:cTn id="7" dur="12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5" end="5"/>
                                            </p:txEl>
                                          </p:spTgt>
                                        </p:tgtEl>
                                        <p:attrNameLst>
                                          <p:attrName>style.visibility</p:attrName>
                                        </p:attrNameLst>
                                      </p:cBhvr>
                                      <p:to>
                                        <p:strVal val="visible"/>
                                      </p:to>
                                    </p:set>
                                    <p:animEffect transition="in" filter="fade">
                                      <p:cBhvr>
                                        <p:cTn id="12" dur="1200"/>
                                        <p:tgtEl>
                                          <p:spTgt spid="1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2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2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12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12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12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fade">
                                      <p:cBhvr>
                                        <p:cTn id="42" dur="1200"/>
                                        <p:tgtEl>
                                          <p:spTgt spid="1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fade">
                                      <p:cBhvr>
                                        <p:cTn id="47" dur="12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Experimental Design: Causation</a:t>
            </a:r>
            <a:endParaRPr sz="3800" b="1" dirty="0"/>
          </a:p>
        </p:txBody>
      </p:sp>
      <p:sp>
        <p:nvSpPr>
          <p:cNvPr id="13" name="Google Shape;149;p16">
            <a:extLst>
              <a:ext uri="{FF2B5EF4-FFF2-40B4-BE49-F238E27FC236}">
                <a16:creationId xmlns:a16="http://schemas.microsoft.com/office/drawing/2014/main" id="{4C47C478-8836-9A47-B480-DAEA1A944854}"/>
              </a:ext>
            </a:extLst>
          </p:cNvPr>
          <p:cNvSpPr txBox="1"/>
          <p:nvPr/>
        </p:nvSpPr>
        <p:spPr>
          <a:xfrm>
            <a:off x="415520" y="1360055"/>
            <a:ext cx="11271140" cy="4832062"/>
          </a:xfrm>
          <a:prstGeom prst="rect">
            <a:avLst/>
          </a:prstGeom>
          <a:noFill/>
          <a:ln>
            <a:noFill/>
          </a:ln>
        </p:spPr>
        <p:txBody>
          <a:bodyPr spcFirstLastPara="1" wrap="square" lIns="91425" tIns="91425" rIns="91425" bIns="91425" anchor="t" anchorCtr="0">
            <a:spAutoFit/>
          </a:bodyPr>
          <a:lstStyle/>
          <a:p>
            <a:pPr marL="457200" indent="-381000">
              <a:lnSpc>
                <a:spcPct val="150000"/>
              </a:lnSpc>
              <a:buSzPts val="2400"/>
              <a:buFont typeface="Arial"/>
              <a:buChar char="●"/>
            </a:pPr>
            <a:r>
              <a:rPr lang="en-US" sz="2400" dirty="0"/>
              <a:t>What are the two factors whose causative relationship are being tested?</a:t>
            </a:r>
          </a:p>
          <a:p>
            <a:pPr marL="914400" lvl="1" indent="-381000">
              <a:spcBef>
                <a:spcPts val="1000"/>
              </a:spcBef>
              <a:buSzPts val="2400"/>
              <a:buFont typeface="Arial"/>
              <a:buChar char="○"/>
            </a:pPr>
            <a:r>
              <a:rPr lang="en-US" sz="2400" dirty="0"/>
              <a:t>If hypothesis relates A and B, what exactly are A and B?</a:t>
            </a:r>
          </a:p>
          <a:p>
            <a:pPr marL="457200" marR="0" lvl="0" indent="-381000" algn="l" rtl="0">
              <a:lnSpc>
                <a:spcPct val="150000"/>
              </a:lnSpc>
              <a:spcBef>
                <a:spcPts val="0"/>
              </a:spcBef>
              <a:spcAft>
                <a:spcPts val="0"/>
              </a:spcAft>
              <a:buClr>
                <a:srgbClr val="000000"/>
              </a:buClr>
              <a:buSzPts val="2400"/>
              <a:buFont typeface="Arial"/>
              <a:buChar char="●"/>
            </a:pPr>
            <a:r>
              <a:rPr lang="en-US" sz="2400" dirty="0"/>
              <a:t>Is the hypothesis: A is </a:t>
            </a:r>
            <a:r>
              <a:rPr lang="en-US" sz="2400" b="1" dirty="0">
                <a:solidFill>
                  <a:srgbClr val="0432FF"/>
                </a:solidFill>
              </a:rPr>
              <a:t>necessary</a:t>
            </a:r>
            <a:r>
              <a:rPr lang="en-US" sz="2400" dirty="0"/>
              <a:t> for B?</a:t>
            </a:r>
          </a:p>
          <a:p>
            <a:pPr marL="914400" lvl="1" indent="-381000">
              <a:spcBef>
                <a:spcPts val="1000"/>
              </a:spcBef>
              <a:buSzPts val="2400"/>
              <a:buFont typeface="Arial"/>
              <a:buChar char="○"/>
            </a:pPr>
            <a:r>
              <a:rPr lang="en-US" sz="2400" dirty="0"/>
              <a:t>Basic design: eliminate A; ask if that disrupts B</a:t>
            </a:r>
          </a:p>
          <a:p>
            <a:pPr marL="914400" lvl="1" indent="-381000">
              <a:spcBef>
                <a:spcPts val="1000"/>
              </a:spcBef>
              <a:buSzPts val="2400"/>
              <a:buFont typeface="Arial"/>
              <a:buChar char="○"/>
            </a:pPr>
            <a:r>
              <a:rPr lang="en-US" sz="2400" dirty="0"/>
              <a:t>How is A being eliminated? How is B being monitored?</a:t>
            </a:r>
          </a:p>
          <a:p>
            <a:pPr marL="457200" marR="0" lvl="0" indent="-381000" algn="l" rtl="0">
              <a:lnSpc>
                <a:spcPct val="150000"/>
              </a:lnSpc>
              <a:spcBef>
                <a:spcPts val="0"/>
              </a:spcBef>
              <a:spcAft>
                <a:spcPts val="0"/>
              </a:spcAft>
              <a:buClr>
                <a:srgbClr val="000000"/>
              </a:buClr>
              <a:buSzPts val="2400"/>
              <a:buFont typeface="Arial"/>
              <a:buChar char="●"/>
            </a:pPr>
            <a:r>
              <a:rPr lang="en-US" sz="2400" dirty="0"/>
              <a:t>Is the hypothesis: A is </a:t>
            </a:r>
            <a:r>
              <a:rPr lang="en-US" sz="2400" b="1" dirty="0">
                <a:solidFill>
                  <a:srgbClr val="0432FF"/>
                </a:solidFill>
              </a:rPr>
              <a:t>sufficient</a:t>
            </a:r>
            <a:r>
              <a:rPr lang="en-US" sz="2400" b="1" dirty="0"/>
              <a:t> </a:t>
            </a:r>
            <a:r>
              <a:rPr lang="en-US" sz="2400" dirty="0"/>
              <a:t>or B?</a:t>
            </a:r>
          </a:p>
          <a:p>
            <a:pPr marL="914400" lvl="1" indent="-381000">
              <a:spcBef>
                <a:spcPts val="1000"/>
              </a:spcBef>
              <a:buSzPts val="2400"/>
              <a:buFont typeface="Arial"/>
              <a:buChar char="○"/>
            </a:pPr>
            <a:r>
              <a:rPr lang="en-US" sz="2400" dirty="0"/>
              <a:t>Basic design: impose A when or where A and B are normally absent</a:t>
            </a:r>
          </a:p>
          <a:p>
            <a:pPr marL="914400" lvl="1" indent="-381000">
              <a:spcBef>
                <a:spcPts val="1000"/>
              </a:spcBef>
              <a:buSzPts val="2400"/>
              <a:buFont typeface="Arial"/>
              <a:buChar char="○"/>
            </a:pPr>
            <a:r>
              <a:rPr lang="en-US" sz="2400" dirty="0"/>
              <a:t>Ask if B appears</a:t>
            </a:r>
          </a:p>
          <a:p>
            <a:pPr marL="914400" lvl="1" indent="-381000">
              <a:spcBef>
                <a:spcPts val="1000"/>
              </a:spcBef>
              <a:buSzPts val="2400"/>
              <a:buFont typeface="Arial"/>
              <a:buChar char="○"/>
            </a:pPr>
            <a:r>
              <a:rPr lang="en-US" sz="2400" dirty="0"/>
              <a:t>How is A imposed? How is B monitored?</a:t>
            </a:r>
          </a:p>
        </p:txBody>
      </p:sp>
    </p:spTree>
    <p:extLst>
      <p:ext uri="{BB962C8B-B14F-4D97-AF65-F5344CB8AC3E}">
        <p14:creationId xmlns:p14="http://schemas.microsoft.com/office/powerpoint/2010/main" val="219376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2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2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2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12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12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12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1200"/>
                                        <p:tgtEl>
                                          <p:spTgt spid="1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7" end="7"/>
                                            </p:txEl>
                                          </p:spTgt>
                                        </p:tgtEl>
                                        <p:attrNameLst>
                                          <p:attrName>style.visibility</p:attrName>
                                        </p:attrNameLst>
                                      </p:cBhvr>
                                      <p:to>
                                        <p:strVal val="visible"/>
                                      </p:to>
                                    </p:set>
                                    <p:animEffect transition="in" filter="fade">
                                      <p:cBhvr>
                                        <p:cTn id="42" dur="1200"/>
                                        <p:tgtEl>
                                          <p:spTgt spid="1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Effect transition="in" filter="fade">
                                      <p:cBhvr>
                                        <p:cTn id="47" dur="12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Methods</a:t>
            </a:r>
            <a:endParaRPr sz="3800" b="1" dirty="0"/>
          </a:p>
        </p:txBody>
      </p:sp>
      <p:sp>
        <p:nvSpPr>
          <p:cNvPr id="162" name="Google Shape;162;p17"/>
          <p:cNvSpPr txBox="1"/>
          <p:nvPr/>
        </p:nvSpPr>
        <p:spPr>
          <a:xfrm>
            <a:off x="441957" y="1285190"/>
            <a:ext cx="11298600" cy="5032117"/>
          </a:xfrm>
          <a:prstGeom prst="rect">
            <a:avLst/>
          </a:prstGeom>
          <a:noFill/>
          <a:ln>
            <a:noFill/>
          </a:ln>
        </p:spPr>
        <p:txBody>
          <a:bodyPr spcFirstLastPara="1" wrap="square" lIns="91425" tIns="91425" rIns="91425" bIns="91425" anchor="t" anchorCtr="0">
            <a:spAutoFit/>
          </a:bodyPr>
          <a:lstStyle/>
          <a:p>
            <a:pPr marL="76200" marR="0" lvl="0" algn="l" rtl="0">
              <a:lnSpc>
                <a:spcPct val="100000"/>
              </a:lnSpc>
              <a:spcBef>
                <a:spcPts val="0"/>
              </a:spcBef>
              <a:spcAft>
                <a:spcPts val="0"/>
              </a:spcAft>
              <a:buClr>
                <a:srgbClr val="000000"/>
              </a:buClr>
              <a:buSzPts val="2400"/>
            </a:pPr>
            <a:r>
              <a:rPr lang="en-US" sz="2400" dirty="0"/>
              <a:t>Usually found in Methods section but sometimes also in Figure Legends</a:t>
            </a:r>
            <a:endParaRPr sz="2400" dirty="0"/>
          </a:p>
          <a:p>
            <a:pPr marL="457200" marR="0" lvl="0" indent="-381000" algn="l" rtl="0">
              <a:lnSpc>
                <a:spcPct val="100000"/>
              </a:lnSpc>
              <a:spcBef>
                <a:spcPts val="1000"/>
              </a:spcBef>
              <a:spcAft>
                <a:spcPts val="0"/>
              </a:spcAft>
              <a:buClr>
                <a:srgbClr val="000000"/>
              </a:buClr>
              <a:buSzPts val="2400"/>
              <a:buFont typeface="Arial"/>
              <a:buChar char="●"/>
            </a:pPr>
            <a:r>
              <a:rPr lang="en-US" sz="2400" dirty="0"/>
              <a:t>Some methods are used to </a:t>
            </a:r>
            <a:r>
              <a:rPr lang="en-US" sz="2400" u="sng" dirty="0"/>
              <a:t>detect</a:t>
            </a:r>
            <a:r>
              <a:rPr lang="en-US" sz="2400" b="1" dirty="0"/>
              <a:t> and </a:t>
            </a:r>
            <a:r>
              <a:rPr lang="en-US" sz="2400" u="sng" dirty="0"/>
              <a:t>measure</a:t>
            </a:r>
            <a:r>
              <a:rPr lang="en-US" sz="2400" b="1" dirty="0"/>
              <a:t> </a:t>
            </a:r>
            <a:r>
              <a:rPr lang="en-US" sz="2400" dirty="0"/>
              <a:t>biological parameters</a:t>
            </a:r>
          </a:p>
          <a:p>
            <a:pPr marL="76200" lvl="2">
              <a:spcBef>
                <a:spcPts val="1000"/>
              </a:spcBef>
              <a:buSzPts val="2400"/>
            </a:pPr>
            <a:r>
              <a:rPr lang="en-US" sz="2400" dirty="0"/>
              <a:t>	- how is a component or process </a:t>
            </a:r>
            <a:r>
              <a:rPr lang="en-US" sz="2400" b="1" dirty="0">
                <a:solidFill>
                  <a:srgbClr val="0432FF"/>
                </a:solidFill>
              </a:rPr>
              <a:t>distinguished</a:t>
            </a:r>
            <a:r>
              <a:rPr lang="en-US" sz="2400" dirty="0"/>
              <a:t> or </a:t>
            </a:r>
            <a:r>
              <a:rPr lang="en-US" sz="2400" b="1" dirty="0">
                <a:solidFill>
                  <a:srgbClr val="0432FF"/>
                </a:solidFill>
              </a:rPr>
              <a:t>highlighted</a:t>
            </a:r>
            <a:r>
              <a:rPr lang="en-US" sz="2400" dirty="0"/>
              <a:t> in a</a:t>
            </a:r>
          </a:p>
          <a:p>
            <a:pPr marL="76200" lvl="2">
              <a:spcBef>
                <a:spcPts val="1000"/>
              </a:spcBef>
              <a:buSzPts val="2400"/>
            </a:pPr>
            <a:r>
              <a:rPr lang="en-US" sz="2400" dirty="0"/>
              <a:t>	  complex mixture (separation, labeling, or probing)?</a:t>
            </a:r>
          </a:p>
          <a:p>
            <a:pPr marL="457200" marR="0" lvl="0" indent="-381000" algn="l" rtl="0">
              <a:lnSpc>
                <a:spcPct val="100000"/>
              </a:lnSpc>
              <a:spcBef>
                <a:spcPts val="1000"/>
              </a:spcBef>
              <a:spcAft>
                <a:spcPts val="0"/>
              </a:spcAft>
              <a:buClr>
                <a:srgbClr val="000000"/>
              </a:buClr>
              <a:buSzPts val="2400"/>
              <a:buFont typeface="Arial"/>
              <a:buChar char="●"/>
            </a:pPr>
            <a:r>
              <a:rPr lang="en-US" sz="2400" dirty="0"/>
              <a:t>Some methods are used to </a:t>
            </a:r>
            <a:r>
              <a:rPr lang="en-US" sz="2400" u="sng" dirty="0"/>
              <a:t>perturb</a:t>
            </a:r>
            <a:r>
              <a:rPr lang="en-US" sz="2400" dirty="0"/>
              <a:t> biological processes, e.g.</a:t>
            </a:r>
          </a:p>
          <a:p>
            <a:pPr marL="76200" lvl="2">
              <a:spcBef>
                <a:spcPts val="1000"/>
              </a:spcBef>
              <a:buSzPts val="2400"/>
            </a:pPr>
            <a:r>
              <a:rPr lang="en-US" sz="2400" dirty="0"/>
              <a:t>	- </a:t>
            </a:r>
            <a:r>
              <a:rPr lang="en-US" sz="2400" b="1" dirty="0">
                <a:solidFill>
                  <a:srgbClr val="0432FF"/>
                </a:solidFill>
              </a:rPr>
              <a:t>disrupting</a:t>
            </a:r>
            <a:r>
              <a:rPr lang="en-US" sz="2400" dirty="0"/>
              <a:t> or altering process</a:t>
            </a:r>
          </a:p>
          <a:p>
            <a:pPr marL="76200" lvl="2">
              <a:spcBef>
                <a:spcPts val="1000"/>
              </a:spcBef>
              <a:buSzPts val="2400"/>
            </a:pPr>
            <a:r>
              <a:rPr lang="en-US" sz="2400" dirty="0"/>
              <a:t>	- </a:t>
            </a:r>
            <a:r>
              <a:rPr lang="en-US" sz="2400" b="1" dirty="0">
                <a:solidFill>
                  <a:srgbClr val="0432FF"/>
                </a:solidFill>
              </a:rPr>
              <a:t>imposing</a:t>
            </a:r>
            <a:r>
              <a:rPr lang="en-US" sz="2400" dirty="0"/>
              <a:t> process when/where it is normally absent</a:t>
            </a:r>
          </a:p>
          <a:p>
            <a:pPr marL="76200" lvl="2">
              <a:spcBef>
                <a:spcPts val="1000"/>
              </a:spcBef>
              <a:buSzPts val="2400"/>
            </a:pPr>
            <a:r>
              <a:rPr lang="en-US" sz="2400" dirty="0"/>
              <a:t>	- is the perturbation constitutive or conditional?</a:t>
            </a:r>
          </a:p>
          <a:p>
            <a:pPr marL="76200" lvl="2">
              <a:spcBef>
                <a:spcPts val="1000"/>
              </a:spcBef>
              <a:buSzPts val="2400"/>
            </a:pPr>
            <a:r>
              <a:rPr lang="en-US" sz="2400" dirty="0"/>
              <a:t>	- physically </a:t>
            </a:r>
            <a:r>
              <a:rPr lang="en-US" sz="2400" b="1" dirty="0">
                <a:solidFill>
                  <a:srgbClr val="0432FF"/>
                </a:solidFill>
              </a:rPr>
              <a:t>separate</a:t>
            </a:r>
            <a:r>
              <a:rPr lang="en-US" sz="2400" dirty="0"/>
              <a:t> a process or its components (purify)</a:t>
            </a:r>
          </a:p>
          <a:p>
            <a:pPr marL="457200" lvl="0" indent="-381000">
              <a:spcBef>
                <a:spcPts val="1000"/>
              </a:spcBef>
              <a:buSzPts val="2400"/>
              <a:buFont typeface="Arial"/>
              <a:buChar char="●"/>
            </a:pPr>
            <a:r>
              <a:rPr lang="en-US" sz="2400" dirty="0"/>
              <a:t>Can you explain how each method used in the paper works?.</a:t>
            </a:r>
          </a:p>
        </p:txBody>
      </p:sp>
    </p:spTree>
    <p:extLst>
      <p:ext uri="{BB962C8B-B14F-4D97-AF65-F5344CB8AC3E}">
        <p14:creationId xmlns:p14="http://schemas.microsoft.com/office/powerpoint/2010/main" val="32741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1" end="1"/>
                                            </p:txEl>
                                          </p:spTgt>
                                        </p:tgtEl>
                                        <p:attrNameLst>
                                          <p:attrName>style.visibility</p:attrName>
                                        </p:attrNameLst>
                                      </p:cBhvr>
                                      <p:to>
                                        <p:strVal val="visible"/>
                                      </p:to>
                                    </p:set>
                                    <p:animEffect transition="in" filter="fade">
                                      <p:cBhvr>
                                        <p:cTn id="7" dur="1200"/>
                                        <p:tgtEl>
                                          <p:spTgt spid="1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fade">
                                      <p:cBhvr>
                                        <p:cTn id="12" dur="12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2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2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2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200"/>
                                        <p:tgtEl>
                                          <p:spTgt spid="1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2">
                                            <p:txEl>
                                              <p:pRg st="6" end="6"/>
                                            </p:txEl>
                                          </p:spTgt>
                                        </p:tgtEl>
                                        <p:attrNameLst>
                                          <p:attrName>style.visibility</p:attrName>
                                        </p:attrNameLst>
                                      </p:cBhvr>
                                      <p:to>
                                        <p:strVal val="visible"/>
                                      </p:to>
                                    </p:set>
                                    <p:animEffect transition="in" filter="fade">
                                      <p:cBhvr>
                                        <p:cTn id="37" dur="1200"/>
                                        <p:tgtEl>
                                          <p:spTgt spid="1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2">
                                            <p:txEl>
                                              <p:pRg st="7" end="7"/>
                                            </p:txEl>
                                          </p:spTgt>
                                        </p:tgtEl>
                                        <p:attrNameLst>
                                          <p:attrName>style.visibility</p:attrName>
                                        </p:attrNameLst>
                                      </p:cBhvr>
                                      <p:to>
                                        <p:strVal val="visible"/>
                                      </p:to>
                                    </p:set>
                                    <p:animEffect transition="in" filter="fade">
                                      <p:cBhvr>
                                        <p:cTn id="42" dur="1200"/>
                                        <p:tgtEl>
                                          <p:spTgt spid="16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2">
                                            <p:txEl>
                                              <p:pRg st="8" end="8"/>
                                            </p:txEl>
                                          </p:spTgt>
                                        </p:tgtEl>
                                        <p:attrNameLst>
                                          <p:attrName>style.visibility</p:attrName>
                                        </p:attrNameLst>
                                      </p:cBhvr>
                                      <p:to>
                                        <p:strVal val="visible"/>
                                      </p:to>
                                    </p:set>
                                    <p:animEffect transition="in" filter="fade">
                                      <p:cBhvr>
                                        <p:cTn id="47" dur="1200"/>
                                        <p:tgtEl>
                                          <p:spTgt spid="16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2">
                                            <p:txEl>
                                              <p:pRg st="9" end="9"/>
                                            </p:txEl>
                                          </p:spTgt>
                                        </p:tgtEl>
                                        <p:attrNameLst>
                                          <p:attrName>style.visibility</p:attrName>
                                        </p:attrNameLst>
                                      </p:cBhvr>
                                      <p:to>
                                        <p:strVal val="visible"/>
                                      </p:to>
                                    </p:set>
                                    <p:animEffect transition="in" filter="fade">
                                      <p:cBhvr>
                                        <p:cTn id="52" dur="1200"/>
                                        <p:tgtEl>
                                          <p:spTgt spid="16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Assays</a:t>
            </a:r>
            <a:endParaRPr sz="3800" b="1" dirty="0"/>
          </a:p>
        </p:txBody>
      </p:sp>
      <p:sp>
        <p:nvSpPr>
          <p:cNvPr id="162" name="Google Shape;162;p17"/>
          <p:cNvSpPr txBox="1"/>
          <p:nvPr/>
        </p:nvSpPr>
        <p:spPr>
          <a:xfrm>
            <a:off x="453480" y="1389144"/>
            <a:ext cx="11298600" cy="4406304"/>
          </a:xfrm>
          <a:prstGeom prst="rect">
            <a:avLst/>
          </a:prstGeom>
          <a:noFill/>
          <a:ln>
            <a:noFill/>
          </a:ln>
        </p:spPr>
        <p:txBody>
          <a:bodyPr spcFirstLastPara="1" wrap="square" lIns="91425" tIns="91425" rIns="91425" bIns="91425" anchor="t" anchorCtr="0">
            <a:spAutoFit/>
          </a:bodyPr>
          <a:lstStyle/>
          <a:p>
            <a:pPr marL="76200" marR="0" lvl="0" algn="l" rtl="0">
              <a:lnSpc>
                <a:spcPct val="100000"/>
              </a:lnSpc>
              <a:spcBef>
                <a:spcPts val="0"/>
              </a:spcBef>
              <a:spcAft>
                <a:spcPts val="0"/>
              </a:spcAft>
              <a:buClr>
                <a:srgbClr val="000000"/>
              </a:buClr>
              <a:buSzPts val="2400"/>
            </a:pPr>
            <a:r>
              <a:rPr lang="en-US" sz="2400" dirty="0"/>
              <a:t>Often in Methods, but if special or new may be described in Results</a:t>
            </a:r>
            <a:endParaRPr sz="2400" dirty="0"/>
          </a:p>
          <a:p>
            <a:pPr marL="457200" marR="0" lvl="0" indent="-381000" algn="l" rtl="0">
              <a:lnSpc>
                <a:spcPct val="100000"/>
              </a:lnSpc>
              <a:spcBef>
                <a:spcPts val="1000"/>
              </a:spcBef>
              <a:spcAft>
                <a:spcPts val="0"/>
              </a:spcAft>
              <a:buClr>
                <a:srgbClr val="000000"/>
              </a:buClr>
              <a:buSzPts val="2400"/>
              <a:buFont typeface="Arial"/>
              <a:buChar char="●"/>
            </a:pPr>
            <a:r>
              <a:rPr lang="en-US" sz="2400" dirty="0"/>
              <a:t>All biological processes involve multiple </a:t>
            </a:r>
            <a:r>
              <a:rPr lang="en-US" sz="2400" b="1" dirty="0">
                <a:solidFill>
                  <a:srgbClr val="0432FF"/>
                </a:solidFill>
              </a:rPr>
              <a:t>biological functions</a:t>
            </a:r>
            <a:r>
              <a:rPr lang="en-US" sz="2400" dirty="0"/>
              <a:t>. </a:t>
            </a:r>
          </a:p>
          <a:p>
            <a:pPr marL="457200" marR="0" lvl="0" indent="-381000" algn="l" rtl="0">
              <a:lnSpc>
                <a:spcPct val="100000"/>
              </a:lnSpc>
              <a:spcBef>
                <a:spcPts val="1000"/>
              </a:spcBef>
              <a:spcAft>
                <a:spcPts val="0"/>
              </a:spcAft>
              <a:buClr>
                <a:srgbClr val="000000"/>
              </a:buClr>
              <a:buSzPts val="2400"/>
              <a:buFont typeface="Arial"/>
              <a:buChar char="●"/>
            </a:pPr>
            <a:r>
              <a:rPr lang="en-US" sz="2400" dirty="0"/>
              <a:t>Assays provide a precise experimental method to define and quantify these functions</a:t>
            </a:r>
          </a:p>
          <a:p>
            <a:pPr marL="457200" marR="0" lvl="0" indent="-381000" algn="l" rtl="0">
              <a:lnSpc>
                <a:spcPct val="100000"/>
              </a:lnSpc>
              <a:spcBef>
                <a:spcPts val="1000"/>
              </a:spcBef>
              <a:spcAft>
                <a:spcPts val="0"/>
              </a:spcAft>
              <a:buClr>
                <a:srgbClr val="000000"/>
              </a:buClr>
              <a:buSzPts val="2400"/>
              <a:buFont typeface="Arial"/>
              <a:buChar char="●"/>
            </a:pPr>
            <a:r>
              <a:rPr lang="en-US" sz="2400" dirty="0"/>
              <a:t>Assay often detect </a:t>
            </a:r>
            <a:r>
              <a:rPr lang="en-US" sz="2400" b="1" dirty="0">
                <a:solidFill>
                  <a:srgbClr val="0432FF"/>
                </a:solidFill>
              </a:rPr>
              <a:t>changes</a:t>
            </a:r>
            <a:r>
              <a:rPr lang="en-US" sz="2400" dirty="0"/>
              <a:t> in the measurement of a biological parameter</a:t>
            </a:r>
          </a:p>
          <a:p>
            <a:pPr marL="76200" lvl="1">
              <a:spcBef>
                <a:spcPts val="1000"/>
              </a:spcBef>
              <a:buSzPts val="2400"/>
            </a:pPr>
            <a:r>
              <a:rPr lang="en-US" sz="2400" dirty="0"/>
              <a:t>	- </a:t>
            </a:r>
            <a:r>
              <a:rPr lang="en-US" sz="2400" i="1" dirty="0"/>
              <a:t>action potential assays measure changes in membrane potential</a:t>
            </a:r>
          </a:p>
          <a:p>
            <a:pPr marL="76200" lvl="1">
              <a:spcBef>
                <a:spcPts val="1000"/>
              </a:spcBef>
              <a:buSzPts val="2400"/>
            </a:pPr>
            <a:r>
              <a:rPr lang="en-US" sz="2400" i="1" dirty="0"/>
              <a:t>	- transcriptional assays measure changes in mRNA levels</a:t>
            </a:r>
          </a:p>
          <a:p>
            <a:pPr marL="457200" marR="0" lvl="0" indent="-381000" algn="l" rtl="0">
              <a:lnSpc>
                <a:spcPct val="100000"/>
              </a:lnSpc>
              <a:spcBef>
                <a:spcPts val="1000"/>
              </a:spcBef>
              <a:spcAft>
                <a:spcPts val="0"/>
              </a:spcAft>
              <a:buClr>
                <a:srgbClr val="000000"/>
              </a:buClr>
              <a:buSzPts val="2400"/>
              <a:buFont typeface="Arial"/>
              <a:buChar char="●"/>
            </a:pPr>
            <a:r>
              <a:rPr lang="en-US" sz="2400" dirty="0"/>
              <a:t>Can you identify all the various assays used to monitor different functions?</a:t>
            </a:r>
          </a:p>
          <a:p>
            <a:pPr marL="457200" marR="0" lvl="0" indent="-381000" algn="l" rtl="0">
              <a:lnSpc>
                <a:spcPct val="100000"/>
              </a:lnSpc>
              <a:spcBef>
                <a:spcPts val="1000"/>
              </a:spcBef>
              <a:spcAft>
                <a:spcPts val="0"/>
              </a:spcAft>
              <a:buClr>
                <a:srgbClr val="000000"/>
              </a:buClr>
              <a:buSzPts val="2400"/>
              <a:buFont typeface="Arial"/>
              <a:buChar char="●"/>
            </a:pPr>
            <a:r>
              <a:rPr lang="en-US" sz="2400" dirty="0"/>
              <a:t>Can you explain how each assay works?</a:t>
            </a:r>
          </a:p>
        </p:txBody>
      </p:sp>
    </p:spTree>
    <p:extLst>
      <p:ext uri="{BB962C8B-B14F-4D97-AF65-F5344CB8AC3E}">
        <p14:creationId xmlns:p14="http://schemas.microsoft.com/office/powerpoint/2010/main" val="397851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1" end="1"/>
                                            </p:txEl>
                                          </p:spTgt>
                                        </p:tgtEl>
                                        <p:attrNameLst>
                                          <p:attrName>style.visibility</p:attrName>
                                        </p:attrNameLst>
                                      </p:cBhvr>
                                      <p:to>
                                        <p:strVal val="visible"/>
                                      </p:to>
                                    </p:set>
                                    <p:animEffect transition="in" filter="fade">
                                      <p:cBhvr>
                                        <p:cTn id="7" dur="1200"/>
                                        <p:tgtEl>
                                          <p:spTgt spid="1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fade">
                                      <p:cBhvr>
                                        <p:cTn id="12" dur="12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2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2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2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200"/>
                                        <p:tgtEl>
                                          <p:spTgt spid="1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2">
                                            <p:txEl>
                                              <p:pRg st="6" end="6"/>
                                            </p:txEl>
                                          </p:spTgt>
                                        </p:tgtEl>
                                        <p:attrNameLst>
                                          <p:attrName>style.visibility</p:attrName>
                                        </p:attrNameLst>
                                      </p:cBhvr>
                                      <p:to>
                                        <p:strVal val="visible"/>
                                      </p:to>
                                    </p:set>
                                    <p:animEffect transition="in" filter="fade">
                                      <p:cBhvr>
                                        <p:cTn id="37" dur="1200"/>
                                        <p:tgtEl>
                                          <p:spTgt spid="1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2">
                                            <p:txEl>
                                              <p:pRg st="7" end="7"/>
                                            </p:txEl>
                                          </p:spTgt>
                                        </p:tgtEl>
                                        <p:attrNameLst>
                                          <p:attrName>style.visibility</p:attrName>
                                        </p:attrNameLst>
                                      </p:cBhvr>
                                      <p:to>
                                        <p:strVal val="visible"/>
                                      </p:to>
                                    </p:set>
                                    <p:animEffect transition="in" filter="fade">
                                      <p:cBhvr>
                                        <p:cTn id="42" dur="1200"/>
                                        <p:tgtEl>
                                          <p:spTgt spid="1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How to read a paper—step 3</a:t>
            </a:r>
            <a:endParaRPr sz="3800" b="1" dirty="0"/>
          </a:p>
        </p:txBody>
      </p:sp>
      <p:pic>
        <p:nvPicPr>
          <p:cNvPr id="2" name="Picture 1">
            <a:extLst>
              <a:ext uri="{FF2B5EF4-FFF2-40B4-BE49-F238E27FC236}">
                <a16:creationId xmlns:a16="http://schemas.microsoft.com/office/drawing/2014/main" id="{C7DC48C4-75DF-A48D-F9AA-0D0A3EC6D352}"/>
              </a:ext>
            </a:extLst>
          </p:cNvPr>
          <p:cNvPicPr>
            <a:picLocks noChangeAspect="1"/>
          </p:cNvPicPr>
          <p:nvPr/>
        </p:nvPicPr>
        <p:blipFill>
          <a:blip r:embed="rId4"/>
          <a:stretch>
            <a:fillRect/>
          </a:stretch>
        </p:blipFill>
        <p:spPr>
          <a:xfrm>
            <a:off x="767217" y="1167753"/>
            <a:ext cx="10520404" cy="5300244"/>
          </a:xfrm>
          <a:prstGeom prst="rect">
            <a:avLst/>
          </a:prstGeom>
        </p:spPr>
      </p:pic>
    </p:spTree>
    <p:extLst>
      <p:ext uri="{BB962C8B-B14F-4D97-AF65-F5344CB8AC3E}">
        <p14:creationId xmlns:p14="http://schemas.microsoft.com/office/powerpoint/2010/main" val="654882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Data Analysis and Interpretation</a:t>
            </a:r>
            <a:endParaRPr sz="3800" b="1" dirty="0"/>
          </a:p>
        </p:txBody>
      </p:sp>
      <p:sp>
        <p:nvSpPr>
          <p:cNvPr id="162" name="Google Shape;162;p17"/>
          <p:cNvSpPr txBox="1"/>
          <p:nvPr/>
        </p:nvSpPr>
        <p:spPr>
          <a:xfrm>
            <a:off x="390980" y="1489751"/>
            <a:ext cx="11298600" cy="3041828"/>
          </a:xfrm>
          <a:prstGeom prst="rect">
            <a:avLst/>
          </a:prstGeom>
          <a:noFill/>
          <a:ln>
            <a:noFill/>
          </a:ln>
        </p:spPr>
        <p:txBody>
          <a:bodyPr spcFirstLastPara="1" wrap="square" lIns="91425" tIns="91425" rIns="91425" bIns="91425" anchor="t" anchorCtr="0">
            <a:spAutoFit/>
          </a:bodyPr>
          <a:lstStyle/>
          <a:p>
            <a:pPr marL="76200" marR="0" lvl="0" algn="l" rtl="0">
              <a:lnSpc>
                <a:spcPct val="100000"/>
              </a:lnSpc>
              <a:spcBef>
                <a:spcPts val="0"/>
              </a:spcBef>
              <a:spcAft>
                <a:spcPts val="0"/>
              </a:spcAft>
              <a:buClr>
                <a:srgbClr val="000000"/>
              </a:buClr>
              <a:buSzPts val="2400"/>
            </a:pPr>
            <a:r>
              <a:rPr lang="en-US" sz="2400" dirty="0"/>
              <a:t>Usually in Methods and Figure Legends with conclusions in Results</a:t>
            </a:r>
            <a:endParaRPr sz="2400" dirty="0"/>
          </a:p>
          <a:p>
            <a:pPr marL="457200" marR="0" lvl="0" indent="-381000" algn="l" rtl="0">
              <a:lnSpc>
                <a:spcPct val="100000"/>
              </a:lnSpc>
              <a:spcBef>
                <a:spcPts val="1000"/>
              </a:spcBef>
              <a:spcAft>
                <a:spcPts val="0"/>
              </a:spcAft>
              <a:buClr>
                <a:srgbClr val="000000"/>
              </a:buClr>
              <a:buSzPts val="2400"/>
              <a:buFont typeface="Arial"/>
              <a:buChar char="●"/>
            </a:pPr>
            <a:r>
              <a:rPr lang="en-US" sz="2400" dirty="0"/>
              <a:t>What specific </a:t>
            </a:r>
            <a:r>
              <a:rPr lang="en-US" sz="2400" b="1" dirty="0">
                <a:solidFill>
                  <a:srgbClr val="0432FF"/>
                </a:solidFill>
              </a:rPr>
              <a:t>question</a:t>
            </a:r>
            <a:r>
              <a:rPr lang="en-US" sz="2400" dirty="0"/>
              <a:t> is being asked in each figure or table</a:t>
            </a:r>
          </a:p>
          <a:p>
            <a:pPr marL="457200" marR="0" lvl="0" indent="-381000" algn="l" rtl="0">
              <a:lnSpc>
                <a:spcPct val="100000"/>
              </a:lnSpc>
              <a:spcBef>
                <a:spcPts val="1000"/>
              </a:spcBef>
              <a:spcAft>
                <a:spcPts val="0"/>
              </a:spcAft>
              <a:buClr>
                <a:srgbClr val="000000"/>
              </a:buClr>
              <a:buSzPts val="2400"/>
              <a:buFont typeface="Arial"/>
              <a:buChar char="●"/>
            </a:pPr>
            <a:r>
              <a:rPr lang="en-US" sz="2400" dirty="0"/>
              <a:t>What is actually </a:t>
            </a:r>
            <a:r>
              <a:rPr lang="en-US" sz="2400" b="1" dirty="0">
                <a:solidFill>
                  <a:srgbClr val="0432FF"/>
                </a:solidFill>
              </a:rPr>
              <a:t>presented</a:t>
            </a:r>
            <a:r>
              <a:rPr lang="en-US" sz="2400" dirty="0"/>
              <a:t> in each figure and table?</a:t>
            </a:r>
          </a:p>
          <a:p>
            <a:pPr marL="76200" lvl="0">
              <a:spcBef>
                <a:spcPts val="1000"/>
              </a:spcBef>
              <a:buSzPts val="2400"/>
            </a:pPr>
            <a:r>
              <a:rPr lang="en-US" sz="2400" dirty="0"/>
              <a:t>	</a:t>
            </a:r>
            <a:r>
              <a:rPr lang="en-US" sz="2400" i="1" dirty="0"/>
              <a:t>do you know what quantity is plotted on each axis of a graph?</a:t>
            </a:r>
          </a:p>
          <a:p>
            <a:pPr marL="457200" indent="-381000">
              <a:spcBef>
                <a:spcPts val="1000"/>
              </a:spcBef>
              <a:buSzPts val="2400"/>
              <a:buFont typeface="Arial"/>
              <a:buChar char="●"/>
            </a:pPr>
            <a:r>
              <a:rPr lang="en-US" sz="2400" dirty="0"/>
              <a:t>How is the raw data </a:t>
            </a:r>
            <a:r>
              <a:rPr lang="en-US" sz="2400" b="1" dirty="0">
                <a:solidFill>
                  <a:srgbClr val="0432FF"/>
                </a:solidFill>
              </a:rPr>
              <a:t>converted</a:t>
            </a:r>
            <a:r>
              <a:rPr lang="en-US" sz="2400" dirty="0"/>
              <a:t> to the data presented in each figure or table?</a:t>
            </a:r>
          </a:p>
          <a:p>
            <a:pPr marL="457200" indent="-381000">
              <a:spcBef>
                <a:spcPts val="1000"/>
              </a:spcBef>
              <a:buSzPts val="2400"/>
              <a:buFont typeface="Arial"/>
              <a:buChar char="●"/>
            </a:pPr>
            <a:r>
              <a:rPr lang="en-US" sz="2400" dirty="0"/>
              <a:t>What can you </a:t>
            </a:r>
            <a:r>
              <a:rPr lang="en-US" sz="2400" b="1" dirty="0">
                <a:solidFill>
                  <a:srgbClr val="0432FF"/>
                </a:solidFill>
              </a:rPr>
              <a:t>conclude</a:t>
            </a:r>
            <a:r>
              <a:rPr lang="en-US" sz="2400" dirty="0"/>
              <a:t> from each figure and table</a:t>
            </a:r>
          </a:p>
        </p:txBody>
      </p:sp>
    </p:spTree>
    <p:extLst>
      <p:ext uri="{BB962C8B-B14F-4D97-AF65-F5344CB8AC3E}">
        <p14:creationId xmlns:p14="http://schemas.microsoft.com/office/powerpoint/2010/main" val="34284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2" end="2"/>
                                            </p:txEl>
                                          </p:spTgt>
                                        </p:tgtEl>
                                        <p:attrNameLst>
                                          <p:attrName>style.visibility</p:attrName>
                                        </p:attrNameLst>
                                      </p:cBhvr>
                                      <p:to>
                                        <p:strVal val="visible"/>
                                      </p:to>
                                    </p:set>
                                    <p:animEffect transition="in" filter="fade">
                                      <p:cBhvr>
                                        <p:cTn id="7" dur="1200"/>
                                        <p:tgtEl>
                                          <p:spTgt spid="16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Effect transition="in" filter="fade">
                                      <p:cBhvr>
                                        <p:cTn id="12" dur="1200"/>
                                        <p:tgtEl>
                                          <p:spTgt spid="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0" end="0"/>
                                            </p:txEl>
                                          </p:spTgt>
                                        </p:tgtEl>
                                        <p:attrNameLst>
                                          <p:attrName>style.visibility</p:attrName>
                                        </p:attrNameLst>
                                      </p:cBhvr>
                                      <p:to>
                                        <p:strVal val="visible"/>
                                      </p:to>
                                    </p:set>
                                    <p:animEffect transition="in" filter="fade">
                                      <p:cBhvr>
                                        <p:cTn id="17" dur="1200"/>
                                        <p:tgtEl>
                                          <p:spTgt spid="16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2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2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200"/>
                                        <p:tgtEl>
                                          <p:spTgt spid="1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15"/>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28" name="Google Shape;128;p15"/>
          <p:cNvGrpSpPr/>
          <p:nvPr/>
        </p:nvGrpSpPr>
        <p:grpSpPr>
          <a:xfrm>
            <a:off x="65420" y="154259"/>
            <a:ext cx="11977836" cy="6703687"/>
            <a:chOff x="65420" y="154259"/>
            <a:chExt cx="11977836" cy="6703687"/>
          </a:xfrm>
        </p:grpSpPr>
        <p:grpSp>
          <p:nvGrpSpPr>
            <p:cNvPr id="129" name="Google Shape;129;p15"/>
            <p:cNvGrpSpPr/>
            <p:nvPr/>
          </p:nvGrpSpPr>
          <p:grpSpPr>
            <a:xfrm>
              <a:off x="148740" y="776853"/>
              <a:ext cx="11695088" cy="782176"/>
              <a:chOff x="-7" y="1998368"/>
              <a:chExt cx="11695088" cy="782176"/>
            </a:xfrm>
          </p:grpSpPr>
          <p:sp>
            <p:nvSpPr>
              <p:cNvPr id="130" name="Google Shape;130;p15"/>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p15"/>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32" name="Google Shape;132;p15"/>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3" name="Google Shape;133;p15"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34" name="Google Shape;134;p15"/>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Purpose</a:t>
            </a:r>
            <a:endParaRPr sz="3800" b="1" dirty="0"/>
          </a:p>
        </p:txBody>
      </p:sp>
      <p:sp>
        <p:nvSpPr>
          <p:cNvPr id="135" name="Google Shape;135;p15"/>
          <p:cNvSpPr txBox="1"/>
          <p:nvPr/>
        </p:nvSpPr>
        <p:spPr>
          <a:xfrm>
            <a:off x="1165716" y="1951687"/>
            <a:ext cx="9420647" cy="2954625"/>
          </a:xfrm>
          <a:prstGeom prst="rect">
            <a:avLst/>
          </a:prstGeom>
          <a:noFill/>
          <a:ln>
            <a:noFill/>
          </a:ln>
        </p:spPr>
        <p:txBody>
          <a:bodyPr spcFirstLastPara="1" wrap="square" lIns="91425" tIns="91425" rIns="91425" bIns="91425" anchor="t" anchorCtr="0">
            <a:spAutoFit/>
          </a:bodyPr>
          <a:lstStyle/>
          <a:p>
            <a:pPr marL="457200" marR="0" lvl="0" indent="-368300" algn="l" rtl="0">
              <a:lnSpc>
                <a:spcPct val="150000"/>
              </a:lnSpc>
              <a:spcBef>
                <a:spcPts val="0"/>
              </a:spcBef>
              <a:spcAft>
                <a:spcPts val="0"/>
              </a:spcAft>
              <a:buClr>
                <a:srgbClr val="000000"/>
              </a:buClr>
              <a:buSzPts val="2200"/>
              <a:buFont typeface="Arial"/>
              <a:buChar char="●"/>
            </a:pPr>
            <a:r>
              <a:rPr lang="en-US" sz="2400" dirty="0"/>
              <a:t>To expand your scientific background</a:t>
            </a:r>
            <a:endParaRPr sz="2400" dirty="0"/>
          </a:p>
          <a:p>
            <a:pPr marL="457200" marR="0" lvl="0" indent="-368300" algn="l" rtl="0">
              <a:lnSpc>
                <a:spcPct val="150000"/>
              </a:lnSpc>
              <a:spcBef>
                <a:spcPts val="0"/>
              </a:spcBef>
              <a:spcAft>
                <a:spcPts val="0"/>
              </a:spcAft>
              <a:buSzPts val="2200"/>
              <a:buChar char="●"/>
            </a:pPr>
            <a:r>
              <a:rPr lang="en-US" sz="2400" dirty="0"/>
              <a:t>To learn how to precisely formulate a scientific question</a:t>
            </a:r>
          </a:p>
          <a:p>
            <a:pPr marL="457200" marR="0" lvl="0" indent="-368300" algn="l" rtl="0">
              <a:lnSpc>
                <a:spcPct val="150000"/>
              </a:lnSpc>
              <a:spcBef>
                <a:spcPts val="0"/>
              </a:spcBef>
              <a:spcAft>
                <a:spcPts val="0"/>
              </a:spcAft>
              <a:buSzPts val="2200"/>
              <a:buChar char="●"/>
            </a:pPr>
            <a:r>
              <a:rPr lang="en-US" sz="2400" dirty="0"/>
              <a:t>To learn how new knowledge is generated through experiments</a:t>
            </a:r>
          </a:p>
          <a:p>
            <a:pPr marL="88900" lvl="3">
              <a:lnSpc>
                <a:spcPct val="150000"/>
              </a:lnSpc>
              <a:buSzPts val="2200"/>
            </a:pPr>
            <a:r>
              <a:rPr lang="en-US" sz="2400" dirty="0"/>
              <a:t>	- experimental design</a:t>
            </a:r>
          </a:p>
          <a:p>
            <a:pPr marL="88900" lvl="3">
              <a:lnSpc>
                <a:spcPct val="150000"/>
              </a:lnSpc>
              <a:buSzPts val="2200"/>
            </a:pPr>
            <a:r>
              <a:rPr lang="en-US" sz="2400" dirty="0"/>
              <a:t>	- scientific logic</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2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xEl>
                                              <p:pRg st="1" end="1"/>
                                            </p:txEl>
                                          </p:spTgt>
                                        </p:tgtEl>
                                        <p:attrNameLst>
                                          <p:attrName>style.visibility</p:attrName>
                                        </p:attrNameLst>
                                      </p:cBhvr>
                                      <p:to>
                                        <p:strVal val="visible"/>
                                      </p:to>
                                    </p:set>
                                    <p:animEffect transition="in" filter="fade">
                                      <p:cBhvr>
                                        <p:cTn id="12" dur="1200"/>
                                        <p:tgtEl>
                                          <p:spTgt spid="1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xEl>
                                              <p:pRg st="2" end="2"/>
                                            </p:txEl>
                                          </p:spTgt>
                                        </p:tgtEl>
                                        <p:attrNameLst>
                                          <p:attrName>style.visibility</p:attrName>
                                        </p:attrNameLst>
                                      </p:cBhvr>
                                      <p:to>
                                        <p:strVal val="visible"/>
                                      </p:to>
                                    </p:set>
                                    <p:animEffect transition="in" filter="fade">
                                      <p:cBhvr>
                                        <p:cTn id="17" dur="1200"/>
                                        <p:tgtEl>
                                          <p:spTgt spid="1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
                                            <p:txEl>
                                              <p:pRg st="3" end="3"/>
                                            </p:txEl>
                                          </p:spTgt>
                                        </p:tgtEl>
                                        <p:attrNameLst>
                                          <p:attrName>style.visibility</p:attrName>
                                        </p:attrNameLst>
                                      </p:cBhvr>
                                      <p:to>
                                        <p:strVal val="visible"/>
                                      </p:to>
                                    </p:set>
                                    <p:animEffect transition="in" filter="fade">
                                      <p:cBhvr>
                                        <p:cTn id="22" dur="1200"/>
                                        <p:tgtEl>
                                          <p:spTgt spid="1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
                                            <p:txEl>
                                              <p:pRg st="4" end="4"/>
                                            </p:txEl>
                                          </p:spTgt>
                                        </p:tgtEl>
                                        <p:attrNameLst>
                                          <p:attrName>style.visibility</p:attrName>
                                        </p:attrNameLst>
                                      </p:cBhvr>
                                      <p:to>
                                        <p:strVal val="visible"/>
                                      </p:to>
                                    </p:set>
                                    <p:animEffect transition="in" filter="fade">
                                      <p:cBhvr>
                                        <p:cTn id="27" dur="1200"/>
                                        <p:tgtEl>
                                          <p:spTgt spid="1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How to read a paper—step 4</a:t>
            </a:r>
            <a:endParaRPr sz="3800" b="1" dirty="0"/>
          </a:p>
        </p:txBody>
      </p:sp>
      <p:pic>
        <p:nvPicPr>
          <p:cNvPr id="2" name="Picture 1">
            <a:extLst>
              <a:ext uri="{FF2B5EF4-FFF2-40B4-BE49-F238E27FC236}">
                <a16:creationId xmlns:a16="http://schemas.microsoft.com/office/drawing/2014/main" id="{7E01AFD2-0C9F-7EE2-C8BA-162017446767}"/>
              </a:ext>
            </a:extLst>
          </p:cNvPr>
          <p:cNvPicPr>
            <a:picLocks noChangeAspect="1"/>
          </p:cNvPicPr>
          <p:nvPr/>
        </p:nvPicPr>
        <p:blipFill>
          <a:blip r:embed="rId4"/>
          <a:stretch>
            <a:fillRect/>
          </a:stretch>
        </p:blipFill>
        <p:spPr>
          <a:xfrm>
            <a:off x="642136" y="1364359"/>
            <a:ext cx="10961204" cy="4753701"/>
          </a:xfrm>
          <a:prstGeom prst="rect">
            <a:avLst/>
          </a:prstGeom>
        </p:spPr>
      </p:pic>
    </p:spTree>
    <p:extLst>
      <p:ext uri="{BB962C8B-B14F-4D97-AF65-F5344CB8AC3E}">
        <p14:creationId xmlns:p14="http://schemas.microsoft.com/office/powerpoint/2010/main" val="229909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Ramifications and Implications</a:t>
            </a:r>
            <a:endParaRPr sz="3800" b="1" dirty="0"/>
          </a:p>
        </p:txBody>
      </p:sp>
      <p:sp>
        <p:nvSpPr>
          <p:cNvPr id="162" name="Google Shape;162;p17"/>
          <p:cNvSpPr txBox="1"/>
          <p:nvPr/>
        </p:nvSpPr>
        <p:spPr>
          <a:xfrm>
            <a:off x="390980" y="1489751"/>
            <a:ext cx="11298600" cy="3411160"/>
          </a:xfrm>
          <a:prstGeom prst="rect">
            <a:avLst/>
          </a:prstGeom>
          <a:noFill/>
          <a:ln>
            <a:noFill/>
          </a:ln>
        </p:spPr>
        <p:txBody>
          <a:bodyPr spcFirstLastPara="1" wrap="square" lIns="91425" tIns="91425" rIns="91425" bIns="91425" anchor="t" anchorCtr="0">
            <a:spAutoFit/>
          </a:bodyPr>
          <a:lstStyle/>
          <a:p>
            <a:pPr marL="76200" marR="0" lvl="0" algn="l" rtl="0">
              <a:lnSpc>
                <a:spcPct val="100000"/>
              </a:lnSpc>
              <a:spcBef>
                <a:spcPts val="0"/>
              </a:spcBef>
              <a:spcAft>
                <a:spcPts val="0"/>
              </a:spcAft>
              <a:buClr>
                <a:srgbClr val="000000"/>
              </a:buClr>
              <a:buSzPts val="2400"/>
            </a:pPr>
            <a:r>
              <a:rPr lang="en-US" sz="2400" dirty="0"/>
              <a:t>See Discussion but learn to make your own assessment</a:t>
            </a:r>
            <a:endParaRPr sz="2400" dirty="0"/>
          </a:p>
          <a:p>
            <a:pPr marL="457200" marR="0" lvl="0" indent="-381000" algn="l" rtl="0">
              <a:lnSpc>
                <a:spcPct val="100000"/>
              </a:lnSpc>
              <a:spcBef>
                <a:spcPts val="1000"/>
              </a:spcBef>
              <a:spcAft>
                <a:spcPts val="0"/>
              </a:spcAft>
              <a:buClr>
                <a:srgbClr val="000000"/>
              </a:buClr>
              <a:buSzPts val="2400"/>
              <a:buFont typeface="Arial"/>
              <a:buChar char="●"/>
            </a:pPr>
            <a:r>
              <a:rPr lang="en-US" sz="2400" dirty="0"/>
              <a:t>Did the paper adequately address the scientific question that was posed?</a:t>
            </a:r>
          </a:p>
          <a:p>
            <a:pPr marL="457200" marR="0" lvl="0" indent="-381000" algn="l" rtl="0">
              <a:lnSpc>
                <a:spcPct val="100000"/>
              </a:lnSpc>
              <a:spcBef>
                <a:spcPts val="1000"/>
              </a:spcBef>
              <a:spcAft>
                <a:spcPts val="0"/>
              </a:spcAft>
              <a:buClr>
                <a:srgbClr val="000000"/>
              </a:buClr>
              <a:buSzPts val="2400"/>
              <a:buFont typeface="Arial"/>
              <a:buChar char="●"/>
            </a:pPr>
            <a:r>
              <a:rPr lang="en-US" sz="2400" dirty="0"/>
              <a:t>Are there caveats or limitations due to experimental design or execution?</a:t>
            </a:r>
          </a:p>
          <a:p>
            <a:pPr marL="457200" marR="0" lvl="0" indent="-381000" algn="l" rtl="0">
              <a:lnSpc>
                <a:spcPct val="100000"/>
              </a:lnSpc>
              <a:spcBef>
                <a:spcPts val="1000"/>
              </a:spcBef>
              <a:spcAft>
                <a:spcPts val="0"/>
              </a:spcAft>
              <a:buClr>
                <a:srgbClr val="000000"/>
              </a:buClr>
              <a:buSzPts val="2400"/>
              <a:buFont typeface="Arial"/>
              <a:buChar char="●"/>
            </a:pPr>
            <a:r>
              <a:rPr lang="en-US" sz="2400" dirty="0"/>
              <a:t>Could there be other conclusions consistent with the results?</a:t>
            </a:r>
          </a:p>
          <a:p>
            <a:pPr marL="457200" indent="-381000">
              <a:spcBef>
                <a:spcPts val="1000"/>
              </a:spcBef>
              <a:buSzPts val="2400"/>
              <a:buFont typeface="Arial"/>
              <a:buChar char="●"/>
            </a:pPr>
            <a:r>
              <a:rPr lang="en-US" sz="2400" dirty="0"/>
              <a:t>How much did this paper advance our understanding of the biological process?</a:t>
            </a:r>
          </a:p>
          <a:p>
            <a:pPr marL="457200" indent="-381000">
              <a:spcBef>
                <a:spcPts val="1000"/>
              </a:spcBef>
              <a:buSzPts val="2400"/>
              <a:buFont typeface="Arial"/>
              <a:buChar char="●"/>
            </a:pPr>
            <a:r>
              <a:rPr lang="en-US" sz="2400" dirty="0"/>
              <a:t>What might you consider the key result or figure?</a:t>
            </a:r>
          </a:p>
        </p:txBody>
      </p:sp>
    </p:spTree>
    <p:extLst>
      <p:ext uri="{BB962C8B-B14F-4D97-AF65-F5344CB8AC3E}">
        <p14:creationId xmlns:p14="http://schemas.microsoft.com/office/powerpoint/2010/main" val="397239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1" end="1"/>
                                            </p:txEl>
                                          </p:spTgt>
                                        </p:tgtEl>
                                        <p:attrNameLst>
                                          <p:attrName>style.visibility</p:attrName>
                                        </p:attrNameLst>
                                      </p:cBhvr>
                                      <p:to>
                                        <p:strVal val="visible"/>
                                      </p:to>
                                    </p:set>
                                    <p:animEffect transition="in" filter="fade">
                                      <p:cBhvr>
                                        <p:cTn id="7" dur="1200"/>
                                        <p:tgtEl>
                                          <p:spTgt spid="1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2" end="2"/>
                                            </p:txEl>
                                          </p:spTgt>
                                        </p:tgtEl>
                                        <p:attrNameLst>
                                          <p:attrName>style.visibility</p:attrName>
                                        </p:attrNameLst>
                                      </p:cBhvr>
                                      <p:to>
                                        <p:strVal val="visible"/>
                                      </p:to>
                                    </p:set>
                                    <p:animEffect transition="in" filter="fade">
                                      <p:cBhvr>
                                        <p:cTn id="12" dur="1200"/>
                                        <p:tgtEl>
                                          <p:spTgt spid="1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3" end="3"/>
                                            </p:txEl>
                                          </p:spTgt>
                                        </p:tgtEl>
                                        <p:attrNameLst>
                                          <p:attrName>style.visibility</p:attrName>
                                        </p:attrNameLst>
                                      </p:cBhvr>
                                      <p:to>
                                        <p:strVal val="visible"/>
                                      </p:to>
                                    </p:set>
                                    <p:animEffect transition="in" filter="fade">
                                      <p:cBhvr>
                                        <p:cTn id="17" dur="1200"/>
                                        <p:tgtEl>
                                          <p:spTgt spid="16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0" end="0"/>
                                            </p:txEl>
                                          </p:spTgt>
                                        </p:tgtEl>
                                        <p:attrNameLst>
                                          <p:attrName>style.visibility</p:attrName>
                                        </p:attrNameLst>
                                      </p:cBhvr>
                                      <p:to>
                                        <p:strVal val="visible"/>
                                      </p:to>
                                    </p:set>
                                    <p:animEffect transition="in" filter="fade">
                                      <p:cBhvr>
                                        <p:cTn id="22" dur="1200"/>
                                        <p:tgtEl>
                                          <p:spTgt spid="16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2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200"/>
                                        <p:tgtEl>
                                          <p:spTgt spid="1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5" name="Google Shape;285;p2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86" name="Google Shape;286;p27"/>
          <p:cNvGrpSpPr/>
          <p:nvPr/>
        </p:nvGrpSpPr>
        <p:grpSpPr>
          <a:xfrm>
            <a:off x="65420" y="154259"/>
            <a:ext cx="11977836" cy="6703687"/>
            <a:chOff x="65420" y="154259"/>
            <a:chExt cx="11977836" cy="6703687"/>
          </a:xfrm>
        </p:grpSpPr>
        <p:grpSp>
          <p:nvGrpSpPr>
            <p:cNvPr id="287" name="Google Shape;287;p27"/>
            <p:cNvGrpSpPr/>
            <p:nvPr/>
          </p:nvGrpSpPr>
          <p:grpSpPr>
            <a:xfrm>
              <a:off x="148740" y="776853"/>
              <a:ext cx="11695088" cy="782176"/>
              <a:chOff x="-7" y="1998368"/>
              <a:chExt cx="11695088" cy="782176"/>
            </a:xfrm>
          </p:grpSpPr>
          <p:sp>
            <p:nvSpPr>
              <p:cNvPr id="288" name="Google Shape;288;p2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9" name="Google Shape;289;p2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90" name="Google Shape;290;p2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1" name="Google Shape;291;p2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292" name="Google Shape;292;p27"/>
          <p:cNvSpPr txBox="1">
            <a:spLocks noGrp="1"/>
          </p:cNvSpPr>
          <p:nvPr>
            <p:ph type="title"/>
          </p:nvPr>
        </p:nvSpPr>
        <p:spPr>
          <a:xfrm>
            <a:off x="1012238" y="3078150"/>
            <a:ext cx="10084200" cy="701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Arial"/>
              <a:buNone/>
            </a:pPr>
            <a:r>
              <a:rPr lang="en-US" sz="4800" b="1"/>
              <a:t>Questions?</a:t>
            </a:r>
            <a:endParaRPr sz="48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6"/>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2" name="Google Shape;142;p16"/>
          <p:cNvGrpSpPr/>
          <p:nvPr/>
        </p:nvGrpSpPr>
        <p:grpSpPr>
          <a:xfrm>
            <a:off x="65420" y="154259"/>
            <a:ext cx="11977836" cy="6703687"/>
            <a:chOff x="65420" y="154259"/>
            <a:chExt cx="11977836" cy="6703687"/>
          </a:xfrm>
        </p:grpSpPr>
        <p:grpSp>
          <p:nvGrpSpPr>
            <p:cNvPr id="143" name="Google Shape;143;p16"/>
            <p:cNvGrpSpPr/>
            <p:nvPr/>
          </p:nvGrpSpPr>
          <p:grpSpPr>
            <a:xfrm>
              <a:off x="148740" y="776853"/>
              <a:ext cx="11695088" cy="782176"/>
              <a:chOff x="-7" y="1998368"/>
              <a:chExt cx="11695088" cy="782176"/>
            </a:xfrm>
          </p:grpSpPr>
          <p:sp>
            <p:nvSpPr>
              <p:cNvPr id="144" name="Google Shape;144;p16"/>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16"/>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6" name="Google Shape;146;p16"/>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 name="Google Shape;147;p16"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48" name="Google Shape;148;p16"/>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Logistics</a:t>
            </a:r>
            <a:endParaRPr sz="3800" b="1" dirty="0"/>
          </a:p>
        </p:txBody>
      </p:sp>
      <p:sp>
        <p:nvSpPr>
          <p:cNvPr id="149" name="Google Shape;149;p16"/>
          <p:cNvSpPr txBox="1"/>
          <p:nvPr/>
        </p:nvSpPr>
        <p:spPr>
          <a:xfrm>
            <a:off x="316028" y="1285190"/>
            <a:ext cx="11527800" cy="5032117"/>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A </a:t>
            </a:r>
            <a:r>
              <a:rPr lang="en-US" sz="2400" b="1" i="0" u="none" strike="noStrike" cap="none" dirty="0">
                <a:solidFill>
                  <a:srgbClr val="000000"/>
                </a:solidFill>
                <a:latin typeface="Arial"/>
                <a:ea typeface="Arial"/>
                <a:cs typeface="Arial"/>
                <a:sym typeface="Arial"/>
              </a:rPr>
              <a:t>required</a:t>
            </a:r>
            <a:r>
              <a:rPr lang="en-US" sz="2400" b="0" i="0" u="none" strike="noStrike" cap="none" dirty="0">
                <a:solidFill>
                  <a:srgbClr val="000000"/>
                </a:solidFill>
                <a:latin typeface="Arial"/>
                <a:ea typeface="Arial"/>
                <a:cs typeface="Arial"/>
                <a:sym typeface="Arial"/>
              </a:rPr>
              <a:t> PROPEL activity with attendance taken</a:t>
            </a:r>
            <a:endParaRPr sz="2400" b="0" i="0" u="none" strike="noStrike" cap="none" dirty="0">
              <a:solidFill>
                <a:srgbClr val="000000"/>
              </a:solidFill>
              <a:latin typeface="Arial"/>
              <a:ea typeface="Arial"/>
              <a:cs typeface="Arial"/>
              <a:sym typeface="Arial"/>
            </a:endParaRPr>
          </a:p>
          <a:p>
            <a:pPr marL="457200" marR="0" lvl="0" indent="-381000" algn="l" rtl="0">
              <a:lnSpc>
                <a:spcPct val="100000"/>
              </a:lnSpc>
              <a:spcBef>
                <a:spcPts val="1000"/>
              </a:spcBef>
              <a:spcAft>
                <a:spcPts val="0"/>
              </a:spcAft>
              <a:buClr>
                <a:srgbClr val="000000"/>
              </a:buClr>
              <a:buSzPts val="2400"/>
              <a:buFont typeface="Arial"/>
              <a:buChar char="●"/>
            </a:pPr>
            <a:r>
              <a:rPr lang="en-US" sz="2400" dirty="0"/>
              <a:t>You will be assigned to one of four groups</a:t>
            </a:r>
            <a:endParaRPr sz="2400" dirty="0"/>
          </a:p>
          <a:p>
            <a:pPr marL="457200" marR="0" lvl="0" indent="-381000" algn="l" rtl="0">
              <a:lnSpc>
                <a:spcPct val="100000"/>
              </a:lnSpc>
              <a:spcBef>
                <a:spcPts val="100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Each group meets one session a month for 9 months from Oct to Jun</a:t>
            </a:r>
          </a:p>
          <a:p>
            <a:pPr marL="76200">
              <a:spcBef>
                <a:spcPts val="1000"/>
              </a:spcBef>
              <a:buSzPts val="2400"/>
            </a:pPr>
            <a:r>
              <a:rPr lang="en-US" sz="2400" dirty="0"/>
              <a:t>	</a:t>
            </a:r>
            <a:r>
              <a:rPr lang="en-US" sz="2400" i="1" dirty="0"/>
              <a:t>Thursdays 4-5 pm (specific dates depending on group)</a:t>
            </a:r>
          </a:p>
          <a:p>
            <a:pPr marL="76200">
              <a:spcBef>
                <a:spcPts val="1000"/>
              </a:spcBef>
              <a:buSzPts val="2400"/>
            </a:pPr>
            <a:r>
              <a:rPr lang="en-US" sz="2400" i="1" dirty="0"/>
              <a:t>	Parnassus or Mission Bay campus (depending on group)</a:t>
            </a:r>
          </a:p>
          <a:p>
            <a:pPr marL="76200">
              <a:spcBef>
                <a:spcPts val="1000"/>
              </a:spcBef>
              <a:buSzPts val="2400"/>
            </a:pPr>
            <a:r>
              <a:rPr lang="en-US" sz="2400" i="1" dirty="0"/>
              <a:t>	led by graduate student teaching assistant (TA)</a:t>
            </a:r>
            <a:endParaRPr lang="en-US" sz="2400" b="0" i="1" u="none" strike="noStrike" cap="none" dirty="0">
              <a:solidFill>
                <a:srgbClr val="000000"/>
              </a:solidFill>
              <a:sym typeface="Arial"/>
            </a:endParaRPr>
          </a:p>
          <a:p>
            <a:pPr marL="457200" marR="0" lvl="0" indent="-381000" algn="l" rtl="0">
              <a:lnSpc>
                <a:spcPct val="100000"/>
              </a:lnSpc>
              <a:spcBef>
                <a:spcPts val="100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One first year PROPEL scholar will present the paper in each group session</a:t>
            </a:r>
          </a:p>
          <a:p>
            <a:pPr marL="76200" lvl="1">
              <a:spcBef>
                <a:spcPts val="1000"/>
              </a:spcBef>
              <a:buSzPts val="2400"/>
            </a:pPr>
            <a:r>
              <a:rPr lang="en-US" sz="2400" dirty="0"/>
              <a:t>	</a:t>
            </a:r>
            <a:r>
              <a:rPr lang="en-US" sz="2400" i="1" dirty="0"/>
              <a:t>36 presenting slots available</a:t>
            </a:r>
          </a:p>
          <a:p>
            <a:pPr marL="76200" lvl="1">
              <a:spcBef>
                <a:spcPts val="1000"/>
              </a:spcBef>
              <a:buSzPts val="2400"/>
            </a:pPr>
            <a:r>
              <a:rPr lang="en-US" sz="2400" i="1" dirty="0"/>
              <a:t>	sign up on Google Sheets or be assigned a slot</a:t>
            </a:r>
          </a:p>
          <a:p>
            <a:pPr marL="76200" lvl="1">
              <a:spcBef>
                <a:spcPts val="1000"/>
              </a:spcBef>
              <a:buSzPts val="2400"/>
            </a:pPr>
            <a:r>
              <a:rPr lang="en-US" sz="2400" i="1" dirty="0"/>
              <a:t>	make sure you have no scheduling conflict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1200"/>
                                        <p:tgtEl>
                                          <p:spTgt spid="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Effect transition="in" filter="fade">
                                      <p:cBhvr>
                                        <p:cTn id="12" dur="1200"/>
                                        <p:tgtEl>
                                          <p:spTgt spid="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Effect transition="in" filter="fade">
                                      <p:cBhvr>
                                        <p:cTn id="17" dur="1200"/>
                                        <p:tgtEl>
                                          <p:spTgt spid="1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
                                            <p:txEl>
                                              <p:pRg st="3" end="3"/>
                                            </p:txEl>
                                          </p:spTgt>
                                        </p:tgtEl>
                                        <p:attrNameLst>
                                          <p:attrName>style.visibility</p:attrName>
                                        </p:attrNameLst>
                                      </p:cBhvr>
                                      <p:to>
                                        <p:strVal val="visible"/>
                                      </p:to>
                                    </p:set>
                                    <p:animEffect transition="in" filter="fade">
                                      <p:cBhvr>
                                        <p:cTn id="22" dur="1200"/>
                                        <p:tgtEl>
                                          <p:spTgt spid="1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
                                            <p:txEl>
                                              <p:pRg st="4" end="4"/>
                                            </p:txEl>
                                          </p:spTgt>
                                        </p:tgtEl>
                                        <p:attrNameLst>
                                          <p:attrName>style.visibility</p:attrName>
                                        </p:attrNameLst>
                                      </p:cBhvr>
                                      <p:to>
                                        <p:strVal val="visible"/>
                                      </p:to>
                                    </p:set>
                                    <p:animEffect transition="in" filter="fade">
                                      <p:cBhvr>
                                        <p:cTn id="27" dur="1200"/>
                                        <p:tgtEl>
                                          <p:spTgt spid="1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
                                            <p:txEl>
                                              <p:pRg st="5" end="5"/>
                                            </p:txEl>
                                          </p:spTgt>
                                        </p:tgtEl>
                                        <p:attrNameLst>
                                          <p:attrName>style.visibility</p:attrName>
                                        </p:attrNameLst>
                                      </p:cBhvr>
                                      <p:to>
                                        <p:strVal val="visible"/>
                                      </p:to>
                                    </p:set>
                                    <p:animEffect transition="in" filter="fade">
                                      <p:cBhvr>
                                        <p:cTn id="32" dur="1200"/>
                                        <p:tgtEl>
                                          <p:spTgt spid="1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9">
                                            <p:txEl>
                                              <p:pRg st="6" end="6"/>
                                            </p:txEl>
                                          </p:spTgt>
                                        </p:tgtEl>
                                        <p:attrNameLst>
                                          <p:attrName>style.visibility</p:attrName>
                                        </p:attrNameLst>
                                      </p:cBhvr>
                                      <p:to>
                                        <p:strVal val="visible"/>
                                      </p:to>
                                    </p:set>
                                    <p:animEffect transition="in" filter="fade">
                                      <p:cBhvr>
                                        <p:cTn id="37" dur="1200"/>
                                        <p:tgtEl>
                                          <p:spTgt spid="1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9">
                                            <p:txEl>
                                              <p:pRg st="7" end="7"/>
                                            </p:txEl>
                                          </p:spTgt>
                                        </p:tgtEl>
                                        <p:attrNameLst>
                                          <p:attrName>style.visibility</p:attrName>
                                        </p:attrNameLst>
                                      </p:cBhvr>
                                      <p:to>
                                        <p:strVal val="visible"/>
                                      </p:to>
                                    </p:set>
                                    <p:animEffect transition="in" filter="fade">
                                      <p:cBhvr>
                                        <p:cTn id="42" dur="1200"/>
                                        <p:tgtEl>
                                          <p:spTgt spid="1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9">
                                            <p:txEl>
                                              <p:pRg st="8" end="8"/>
                                            </p:txEl>
                                          </p:spTgt>
                                        </p:tgtEl>
                                        <p:attrNameLst>
                                          <p:attrName>style.visibility</p:attrName>
                                        </p:attrNameLst>
                                      </p:cBhvr>
                                      <p:to>
                                        <p:strVal val="visible"/>
                                      </p:to>
                                    </p:set>
                                    <p:animEffect transition="in" filter="fade">
                                      <p:cBhvr>
                                        <p:cTn id="47" dur="1200"/>
                                        <p:tgtEl>
                                          <p:spTgt spid="14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9">
                                            <p:txEl>
                                              <p:pRg st="9" end="9"/>
                                            </p:txEl>
                                          </p:spTgt>
                                        </p:tgtEl>
                                        <p:attrNameLst>
                                          <p:attrName>style.visibility</p:attrName>
                                        </p:attrNameLst>
                                      </p:cBhvr>
                                      <p:to>
                                        <p:strVal val="visible"/>
                                      </p:to>
                                    </p:set>
                                    <p:animEffect transition="in" filter="fade">
                                      <p:cBhvr>
                                        <p:cTn id="52" dur="1200"/>
                                        <p:tgtEl>
                                          <p:spTgt spid="14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6"/>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2" name="Google Shape;142;p16"/>
          <p:cNvGrpSpPr/>
          <p:nvPr/>
        </p:nvGrpSpPr>
        <p:grpSpPr>
          <a:xfrm>
            <a:off x="65420" y="154259"/>
            <a:ext cx="11977836" cy="6703687"/>
            <a:chOff x="65420" y="154259"/>
            <a:chExt cx="11977836" cy="6703687"/>
          </a:xfrm>
        </p:grpSpPr>
        <p:grpSp>
          <p:nvGrpSpPr>
            <p:cNvPr id="143" name="Google Shape;143;p16"/>
            <p:cNvGrpSpPr/>
            <p:nvPr/>
          </p:nvGrpSpPr>
          <p:grpSpPr>
            <a:xfrm>
              <a:off x="148740" y="776853"/>
              <a:ext cx="11695088" cy="782176"/>
              <a:chOff x="-7" y="1998368"/>
              <a:chExt cx="11695088" cy="782176"/>
            </a:xfrm>
          </p:grpSpPr>
          <p:sp>
            <p:nvSpPr>
              <p:cNvPr id="144" name="Google Shape;144;p16"/>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16"/>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6" name="Google Shape;146;p16"/>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 name="Google Shape;147;p16"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48" name="Google Shape;148;p16"/>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Logistics</a:t>
            </a:r>
            <a:endParaRPr sz="3800" b="1" dirty="0"/>
          </a:p>
        </p:txBody>
      </p:sp>
      <p:pic>
        <p:nvPicPr>
          <p:cNvPr id="7" name="Picture 6" descr="Graphical user interface, application, table&#10;&#10;Description automatically generated">
            <a:extLst>
              <a:ext uri="{FF2B5EF4-FFF2-40B4-BE49-F238E27FC236}">
                <a16:creationId xmlns:a16="http://schemas.microsoft.com/office/drawing/2014/main" id="{F7084D8D-AC2A-CD45-8887-1C5F034CA5A3}"/>
              </a:ext>
            </a:extLst>
          </p:cNvPr>
          <p:cNvPicPr>
            <a:picLocks noChangeAspect="1"/>
          </p:cNvPicPr>
          <p:nvPr/>
        </p:nvPicPr>
        <p:blipFill>
          <a:blip r:embed="rId4"/>
          <a:stretch>
            <a:fillRect/>
          </a:stretch>
        </p:blipFill>
        <p:spPr>
          <a:xfrm>
            <a:off x="0" y="1389144"/>
            <a:ext cx="12192000" cy="4855046"/>
          </a:xfrm>
          <a:prstGeom prst="rect">
            <a:avLst/>
          </a:prstGeom>
        </p:spPr>
      </p:pic>
    </p:spTree>
    <p:extLst>
      <p:ext uri="{BB962C8B-B14F-4D97-AF65-F5344CB8AC3E}">
        <p14:creationId xmlns:p14="http://schemas.microsoft.com/office/powerpoint/2010/main" val="413316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6"/>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2" name="Google Shape;142;p16"/>
          <p:cNvGrpSpPr/>
          <p:nvPr/>
        </p:nvGrpSpPr>
        <p:grpSpPr>
          <a:xfrm>
            <a:off x="65420" y="154259"/>
            <a:ext cx="11977836" cy="6703687"/>
            <a:chOff x="65420" y="154259"/>
            <a:chExt cx="11977836" cy="6703687"/>
          </a:xfrm>
        </p:grpSpPr>
        <p:grpSp>
          <p:nvGrpSpPr>
            <p:cNvPr id="143" name="Google Shape;143;p16"/>
            <p:cNvGrpSpPr/>
            <p:nvPr/>
          </p:nvGrpSpPr>
          <p:grpSpPr>
            <a:xfrm>
              <a:off x="148740" y="776853"/>
              <a:ext cx="11695088" cy="782176"/>
              <a:chOff x="-7" y="1998368"/>
              <a:chExt cx="11695088" cy="782176"/>
            </a:xfrm>
          </p:grpSpPr>
          <p:sp>
            <p:nvSpPr>
              <p:cNvPr id="144" name="Google Shape;144;p16"/>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16"/>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6" name="Google Shape;146;p16"/>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 name="Google Shape;147;p16"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48" name="Google Shape;148;p16"/>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Expectations Before Session</a:t>
            </a:r>
            <a:endParaRPr sz="3800" b="1" dirty="0"/>
          </a:p>
        </p:txBody>
      </p:sp>
      <p:sp>
        <p:nvSpPr>
          <p:cNvPr id="149" name="Google Shape;149;p16"/>
          <p:cNvSpPr txBox="1"/>
          <p:nvPr/>
        </p:nvSpPr>
        <p:spPr>
          <a:xfrm>
            <a:off x="278570" y="1489751"/>
            <a:ext cx="11527800" cy="4534544"/>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000000"/>
              </a:buClr>
              <a:buSzPts val="2400"/>
              <a:buFont typeface="Arial"/>
              <a:buChar char="●"/>
            </a:pPr>
            <a:r>
              <a:rPr lang="en-US" sz="2400" b="0" i="0" u="sng" strike="noStrike" cap="none" dirty="0">
                <a:solidFill>
                  <a:srgbClr val="000000"/>
                </a:solidFill>
                <a:latin typeface="Arial"/>
                <a:ea typeface="Arial"/>
                <a:cs typeface="Arial"/>
                <a:sym typeface="Arial"/>
              </a:rPr>
              <a:t>All students</a:t>
            </a:r>
            <a:r>
              <a:rPr lang="en-US" sz="2400" b="0" i="0" u="none" strike="noStrike" cap="none" dirty="0">
                <a:solidFill>
                  <a:srgbClr val="000000"/>
                </a:solidFill>
                <a:latin typeface="Arial"/>
                <a:ea typeface="Arial"/>
                <a:cs typeface="Arial"/>
                <a:sym typeface="Arial"/>
              </a:rPr>
              <a:t>: read paper carefully well before each session</a:t>
            </a:r>
            <a:endParaRPr sz="2400" b="0" i="0" u="none" strike="noStrike" cap="none" dirty="0">
              <a:solidFill>
                <a:srgbClr val="000000"/>
              </a:solidFill>
              <a:latin typeface="Arial"/>
              <a:ea typeface="Arial"/>
              <a:cs typeface="Arial"/>
              <a:sym typeface="Arial"/>
            </a:endParaRPr>
          </a:p>
          <a:p>
            <a:pPr marL="457200" marR="0" lvl="0" indent="-381000" algn="l" rtl="0">
              <a:lnSpc>
                <a:spcPct val="100000"/>
              </a:lnSpc>
              <a:spcBef>
                <a:spcPts val="1000"/>
              </a:spcBef>
              <a:spcAft>
                <a:spcPts val="0"/>
              </a:spcAft>
              <a:buClr>
                <a:srgbClr val="000000"/>
              </a:buClr>
              <a:buSzPts val="2400"/>
              <a:buFont typeface="Arial"/>
              <a:buChar char="●"/>
            </a:pPr>
            <a:r>
              <a:rPr lang="en-US" sz="2400" b="0" i="0" u="sng" strike="noStrike" cap="none" dirty="0">
                <a:solidFill>
                  <a:srgbClr val="000000"/>
                </a:solidFill>
                <a:latin typeface="Arial"/>
                <a:ea typeface="Arial"/>
                <a:cs typeface="Arial"/>
                <a:sym typeface="Arial"/>
              </a:rPr>
              <a:t>Senior students</a:t>
            </a:r>
            <a:r>
              <a:rPr lang="en-US" sz="2400" b="0" i="0" u="none" strike="noStrike" cap="none" dirty="0">
                <a:solidFill>
                  <a:srgbClr val="000000"/>
                </a:solidFill>
                <a:latin typeface="Arial"/>
                <a:ea typeface="Arial"/>
                <a:cs typeface="Arial"/>
                <a:sym typeface="Arial"/>
              </a:rPr>
              <a:t>: submit a question about each paper on Google Sheets</a:t>
            </a:r>
          </a:p>
          <a:p>
            <a:pPr marL="76200">
              <a:spcBef>
                <a:spcPts val="1000"/>
              </a:spcBef>
              <a:buSzPts val="2400"/>
            </a:pPr>
            <a:r>
              <a:rPr lang="en-US" sz="2400" dirty="0"/>
              <a:t>	</a:t>
            </a:r>
            <a:r>
              <a:rPr lang="en-US" sz="2400" i="1" dirty="0"/>
              <a:t>what do you want to understand more about that was not already asked?</a:t>
            </a:r>
          </a:p>
          <a:p>
            <a:pPr marL="76200">
              <a:spcBef>
                <a:spcPts val="1000"/>
              </a:spcBef>
              <a:buSzPts val="2400"/>
            </a:pPr>
            <a:r>
              <a:rPr lang="en-US" sz="2400" i="1" dirty="0"/>
              <a:t>	due a </a:t>
            </a:r>
            <a:r>
              <a:rPr lang="en-US" sz="2400" b="1" i="1" dirty="0">
                <a:solidFill>
                  <a:srgbClr val="0432FF"/>
                </a:solidFill>
              </a:rPr>
              <a:t>week before</a:t>
            </a:r>
            <a:r>
              <a:rPr lang="en-US" sz="2400" i="1" dirty="0"/>
              <a:t> each session so answers can be prepared</a:t>
            </a:r>
          </a:p>
          <a:p>
            <a:pPr marL="76200">
              <a:spcBef>
                <a:spcPts val="1000"/>
              </a:spcBef>
              <a:buSzPts val="2400"/>
            </a:pPr>
            <a:r>
              <a:rPr lang="en-US" sz="2400" i="1" dirty="0"/>
              <a:t>	students are encouraged to try posting answers to questions</a:t>
            </a:r>
            <a:endParaRPr lang="en-US" sz="2400" b="0" i="1" u="none" strike="noStrike" cap="none" dirty="0">
              <a:solidFill>
                <a:srgbClr val="000000"/>
              </a:solidFill>
              <a:sym typeface="Arial"/>
            </a:endParaRPr>
          </a:p>
          <a:p>
            <a:pPr marL="457200" marR="0" lvl="0" indent="-381000" algn="l" rtl="0">
              <a:lnSpc>
                <a:spcPct val="100000"/>
              </a:lnSpc>
              <a:spcBef>
                <a:spcPts val="1000"/>
              </a:spcBef>
              <a:spcAft>
                <a:spcPts val="0"/>
              </a:spcAft>
              <a:buClr>
                <a:srgbClr val="000000"/>
              </a:buClr>
              <a:buSzPts val="2400"/>
              <a:buFont typeface="Arial"/>
              <a:buChar char="●"/>
            </a:pPr>
            <a:r>
              <a:rPr lang="en-US" sz="2400" b="0" i="0" u="sng" strike="noStrike" cap="none" dirty="0">
                <a:solidFill>
                  <a:srgbClr val="000000"/>
                </a:solidFill>
                <a:latin typeface="Arial"/>
                <a:ea typeface="Arial"/>
                <a:cs typeface="Arial"/>
                <a:sym typeface="Arial"/>
              </a:rPr>
              <a:t>First-year student presenting</a:t>
            </a:r>
            <a:r>
              <a:rPr lang="en-US" sz="2400" b="0" i="0" u="none" strike="noStrike" cap="none" dirty="0">
                <a:solidFill>
                  <a:srgbClr val="000000"/>
                </a:solidFill>
                <a:latin typeface="Arial"/>
                <a:ea typeface="Arial"/>
                <a:cs typeface="Arial"/>
                <a:sym typeface="Arial"/>
              </a:rPr>
              <a:t>:</a:t>
            </a:r>
          </a:p>
          <a:p>
            <a:pPr marL="76200" lvl="3">
              <a:spcBef>
                <a:spcPts val="1000"/>
              </a:spcBef>
              <a:buSzPts val="2400"/>
            </a:pPr>
            <a:r>
              <a:rPr lang="en-US" sz="2400" dirty="0"/>
              <a:t>	</a:t>
            </a:r>
            <a:r>
              <a:rPr lang="en-US" sz="2400" i="1" dirty="0"/>
              <a:t>start </a:t>
            </a:r>
            <a:r>
              <a:rPr lang="en-US" sz="2400" b="1" i="1" dirty="0">
                <a:solidFill>
                  <a:srgbClr val="0432FF"/>
                </a:solidFill>
              </a:rPr>
              <a:t>3</a:t>
            </a:r>
            <a:r>
              <a:rPr lang="en-US" sz="2400" i="1" dirty="0"/>
              <a:t> </a:t>
            </a:r>
            <a:r>
              <a:rPr lang="en-US" sz="2400" b="1" i="1" dirty="0">
                <a:solidFill>
                  <a:srgbClr val="0432FF"/>
                </a:solidFill>
              </a:rPr>
              <a:t>weeks in advance </a:t>
            </a:r>
            <a:r>
              <a:rPr lang="en-US" sz="2400" i="1" dirty="0"/>
              <a:t>and work with TA</a:t>
            </a:r>
            <a:endParaRPr lang="en-US" sz="2400" b="0" i="0" u="none" strike="noStrike" cap="none" dirty="0">
              <a:solidFill>
                <a:srgbClr val="000000"/>
              </a:solidFill>
              <a:latin typeface="Arial"/>
              <a:ea typeface="Arial"/>
              <a:cs typeface="Arial"/>
              <a:sym typeface="Arial"/>
            </a:endParaRPr>
          </a:p>
          <a:p>
            <a:pPr marL="457200" marR="0" lvl="0" indent="-381000" algn="l" rtl="0">
              <a:lnSpc>
                <a:spcPct val="100000"/>
              </a:lnSpc>
              <a:spcBef>
                <a:spcPts val="1000"/>
              </a:spcBef>
              <a:spcAft>
                <a:spcPts val="0"/>
              </a:spcAft>
              <a:buClr>
                <a:srgbClr val="000000"/>
              </a:buClr>
              <a:buSzPts val="2400"/>
              <a:buFont typeface="Arial"/>
              <a:buChar char="●"/>
            </a:pPr>
            <a:r>
              <a:rPr lang="en-US" sz="2400" u="sng" dirty="0"/>
              <a:t>First-year student NOT presenting</a:t>
            </a:r>
            <a:endParaRPr lang="en-US" sz="2400" b="0" i="0" u="sng" strike="noStrike" cap="none" dirty="0">
              <a:solidFill>
                <a:srgbClr val="000000"/>
              </a:solidFill>
              <a:sym typeface="Arial"/>
            </a:endParaRPr>
          </a:p>
          <a:p>
            <a:pPr marL="76200" lvl="1">
              <a:spcBef>
                <a:spcPts val="1000"/>
              </a:spcBef>
              <a:buSzPts val="2400"/>
            </a:pPr>
            <a:r>
              <a:rPr lang="en-US" sz="2400" dirty="0"/>
              <a:t>	</a:t>
            </a:r>
            <a:r>
              <a:rPr lang="en-US" sz="2400" i="1" dirty="0"/>
              <a:t>welcome, but not required, to submit questions (anonymously, if preferred)</a:t>
            </a:r>
          </a:p>
        </p:txBody>
      </p:sp>
    </p:spTree>
    <p:extLst>
      <p:ext uri="{BB962C8B-B14F-4D97-AF65-F5344CB8AC3E}">
        <p14:creationId xmlns:p14="http://schemas.microsoft.com/office/powerpoint/2010/main" val="41554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1200"/>
                                        <p:tgtEl>
                                          <p:spTgt spid="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Effect transition="in" filter="fade">
                                      <p:cBhvr>
                                        <p:cTn id="12" dur="1200"/>
                                        <p:tgtEl>
                                          <p:spTgt spid="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Effect transition="in" filter="fade">
                                      <p:cBhvr>
                                        <p:cTn id="17" dur="1200"/>
                                        <p:tgtEl>
                                          <p:spTgt spid="1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
                                            <p:txEl>
                                              <p:pRg st="3" end="3"/>
                                            </p:txEl>
                                          </p:spTgt>
                                        </p:tgtEl>
                                        <p:attrNameLst>
                                          <p:attrName>style.visibility</p:attrName>
                                        </p:attrNameLst>
                                      </p:cBhvr>
                                      <p:to>
                                        <p:strVal val="visible"/>
                                      </p:to>
                                    </p:set>
                                    <p:animEffect transition="in" filter="fade">
                                      <p:cBhvr>
                                        <p:cTn id="22" dur="1200"/>
                                        <p:tgtEl>
                                          <p:spTgt spid="1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
                                            <p:txEl>
                                              <p:pRg st="4" end="4"/>
                                            </p:txEl>
                                          </p:spTgt>
                                        </p:tgtEl>
                                        <p:attrNameLst>
                                          <p:attrName>style.visibility</p:attrName>
                                        </p:attrNameLst>
                                      </p:cBhvr>
                                      <p:to>
                                        <p:strVal val="visible"/>
                                      </p:to>
                                    </p:set>
                                    <p:animEffect transition="in" filter="fade">
                                      <p:cBhvr>
                                        <p:cTn id="27" dur="1200"/>
                                        <p:tgtEl>
                                          <p:spTgt spid="1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
                                            <p:txEl>
                                              <p:pRg st="5" end="5"/>
                                            </p:txEl>
                                          </p:spTgt>
                                        </p:tgtEl>
                                        <p:attrNameLst>
                                          <p:attrName>style.visibility</p:attrName>
                                        </p:attrNameLst>
                                      </p:cBhvr>
                                      <p:to>
                                        <p:strVal val="visible"/>
                                      </p:to>
                                    </p:set>
                                    <p:animEffect transition="in" filter="fade">
                                      <p:cBhvr>
                                        <p:cTn id="32" dur="1200"/>
                                        <p:tgtEl>
                                          <p:spTgt spid="1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9">
                                            <p:txEl>
                                              <p:pRg st="6" end="6"/>
                                            </p:txEl>
                                          </p:spTgt>
                                        </p:tgtEl>
                                        <p:attrNameLst>
                                          <p:attrName>style.visibility</p:attrName>
                                        </p:attrNameLst>
                                      </p:cBhvr>
                                      <p:to>
                                        <p:strVal val="visible"/>
                                      </p:to>
                                    </p:set>
                                    <p:animEffect transition="in" filter="fade">
                                      <p:cBhvr>
                                        <p:cTn id="37" dur="1200"/>
                                        <p:tgtEl>
                                          <p:spTgt spid="1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9">
                                            <p:txEl>
                                              <p:pRg st="7" end="7"/>
                                            </p:txEl>
                                          </p:spTgt>
                                        </p:tgtEl>
                                        <p:attrNameLst>
                                          <p:attrName>style.visibility</p:attrName>
                                        </p:attrNameLst>
                                      </p:cBhvr>
                                      <p:to>
                                        <p:strVal val="visible"/>
                                      </p:to>
                                    </p:set>
                                    <p:animEffect transition="in" filter="fade">
                                      <p:cBhvr>
                                        <p:cTn id="42" dur="1200"/>
                                        <p:tgtEl>
                                          <p:spTgt spid="1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9">
                                            <p:txEl>
                                              <p:pRg st="8" end="8"/>
                                            </p:txEl>
                                          </p:spTgt>
                                        </p:tgtEl>
                                        <p:attrNameLst>
                                          <p:attrName>style.visibility</p:attrName>
                                        </p:attrNameLst>
                                      </p:cBhvr>
                                      <p:to>
                                        <p:strVal val="visible"/>
                                      </p:to>
                                    </p:set>
                                    <p:animEffect transition="in" filter="fade">
                                      <p:cBhvr>
                                        <p:cTn id="47" dur="1200"/>
                                        <p:tgtEl>
                                          <p:spTgt spid="14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6"/>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nvGrpSpPr>
          <p:cNvPr id="142" name="Google Shape;142;p16"/>
          <p:cNvGrpSpPr/>
          <p:nvPr/>
        </p:nvGrpSpPr>
        <p:grpSpPr>
          <a:xfrm>
            <a:off x="65420" y="154259"/>
            <a:ext cx="11977836" cy="6703687"/>
            <a:chOff x="65420" y="154259"/>
            <a:chExt cx="11977836" cy="6703687"/>
          </a:xfrm>
        </p:grpSpPr>
        <p:grpSp>
          <p:nvGrpSpPr>
            <p:cNvPr id="143" name="Google Shape;143;p16"/>
            <p:cNvGrpSpPr/>
            <p:nvPr/>
          </p:nvGrpSpPr>
          <p:grpSpPr>
            <a:xfrm>
              <a:off x="148740" y="776853"/>
              <a:ext cx="11695088" cy="782176"/>
              <a:chOff x="-7" y="1998368"/>
              <a:chExt cx="11695088" cy="782176"/>
            </a:xfrm>
          </p:grpSpPr>
          <p:sp>
            <p:nvSpPr>
              <p:cNvPr id="144" name="Google Shape;144;p16"/>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16"/>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6" name="Google Shape;146;p16"/>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 name="Google Shape;147;p16"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48" name="Google Shape;148;p16"/>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lvl="0">
              <a:buSzPts val="5400"/>
            </a:pPr>
            <a:r>
              <a:rPr lang="en-US" sz="3800" b="1" dirty="0"/>
              <a:t>Expectations Before Session</a:t>
            </a:r>
            <a:endParaRPr sz="3800" b="1" dirty="0"/>
          </a:p>
        </p:txBody>
      </p:sp>
      <p:pic>
        <p:nvPicPr>
          <p:cNvPr id="5" name="Picture 4" descr="Graphical user interface, text, application, table&#10;&#10;Description automatically generated">
            <a:extLst>
              <a:ext uri="{FF2B5EF4-FFF2-40B4-BE49-F238E27FC236}">
                <a16:creationId xmlns:a16="http://schemas.microsoft.com/office/drawing/2014/main" id="{92945984-0043-AD46-BE37-59EC3235BAF0}"/>
              </a:ext>
            </a:extLst>
          </p:cNvPr>
          <p:cNvPicPr>
            <a:picLocks noChangeAspect="1"/>
          </p:cNvPicPr>
          <p:nvPr/>
        </p:nvPicPr>
        <p:blipFill>
          <a:blip r:embed="rId4"/>
          <a:stretch>
            <a:fillRect/>
          </a:stretch>
        </p:blipFill>
        <p:spPr>
          <a:xfrm>
            <a:off x="277437" y="1112882"/>
            <a:ext cx="11197206" cy="5568728"/>
          </a:xfrm>
          <a:prstGeom prst="rect">
            <a:avLst/>
          </a:prstGeom>
        </p:spPr>
      </p:pic>
    </p:spTree>
    <p:extLst>
      <p:ext uri="{BB962C8B-B14F-4D97-AF65-F5344CB8AC3E}">
        <p14:creationId xmlns:p14="http://schemas.microsoft.com/office/powerpoint/2010/main" val="64549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6"/>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2" name="Google Shape;142;p16"/>
          <p:cNvGrpSpPr/>
          <p:nvPr/>
        </p:nvGrpSpPr>
        <p:grpSpPr>
          <a:xfrm>
            <a:off x="65420" y="154259"/>
            <a:ext cx="11977836" cy="6703687"/>
            <a:chOff x="65420" y="154259"/>
            <a:chExt cx="11977836" cy="6703687"/>
          </a:xfrm>
        </p:grpSpPr>
        <p:grpSp>
          <p:nvGrpSpPr>
            <p:cNvPr id="143" name="Google Shape;143;p16"/>
            <p:cNvGrpSpPr/>
            <p:nvPr/>
          </p:nvGrpSpPr>
          <p:grpSpPr>
            <a:xfrm>
              <a:off x="148740" y="776853"/>
              <a:ext cx="11695088" cy="782176"/>
              <a:chOff x="-7" y="1998368"/>
              <a:chExt cx="11695088" cy="782176"/>
            </a:xfrm>
          </p:grpSpPr>
          <p:sp>
            <p:nvSpPr>
              <p:cNvPr id="144" name="Google Shape;144;p16"/>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16"/>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6" name="Google Shape;146;p16"/>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 name="Google Shape;147;p16"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48" name="Google Shape;148;p16"/>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Expectations During Session</a:t>
            </a:r>
            <a:endParaRPr sz="3800" b="1" dirty="0"/>
          </a:p>
        </p:txBody>
      </p:sp>
      <p:sp>
        <p:nvSpPr>
          <p:cNvPr id="149" name="Google Shape;149;p16"/>
          <p:cNvSpPr txBox="1"/>
          <p:nvPr/>
        </p:nvSpPr>
        <p:spPr>
          <a:xfrm>
            <a:off x="415520" y="1360055"/>
            <a:ext cx="11271140" cy="4503767"/>
          </a:xfrm>
          <a:prstGeom prst="rect">
            <a:avLst/>
          </a:prstGeom>
          <a:noFill/>
          <a:ln>
            <a:noFill/>
          </a:ln>
        </p:spPr>
        <p:txBody>
          <a:bodyPr spcFirstLastPara="1" wrap="square" lIns="91425" tIns="91425" rIns="91425" bIns="91425" anchor="t" anchorCtr="0">
            <a:spAutoFit/>
          </a:bodyPr>
          <a:lstStyle/>
          <a:p>
            <a:pPr marL="457200" marR="0" lvl="0" indent="-381000" algn="l" rtl="0">
              <a:lnSpc>
                <a:spcPct val="150000"/>
              </a:lnSpc>
              <a:spcBef>
                <a:spcPts val="0"/>
              </a:spcBef>
              <a:spcAft>
                <a:spcPts val="0"/>
              </a:spcAft>
              <a:buClr>
                <a:srgbClr val="000000"/>
              </a:buClr>
              <a:buSzPts val="2400"/>
              <a:buFont typeface="Arial"/>
              <a:buChar char="●"/>
            </a:pPr>
            <a:r>
              <a:rPr lang="en-US" sz="2400" dirty="0"/>
              <a:t>Arrive </a:t>
            </a:r>
            <a:r>
              <a:rPr lang="en-US" sz="2400" b="1" dirty="0"/>
              <a:t>promptly</a:t>
            </a:r>
            <a:r>
              <a:rPr lang="en-US" sz="2400" dirty="0"/>
              <a:t> and </a:t>
            </a:r>
            <a:r>
              <a:rPr lang="en-US" sz="2400" b="1" dirty="0"/>
              <a:t>prepared</a:t>
            </a:r>
            <a:r>
              <a:rPr lang="en-US" sz="2400" dirty="0"/>
              <a:t> to session</a:t>
            </a:r>
          </a:p>
          <a:p>
            <a:pPr marL="457200" marR="0" lvl="0"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If you cannot make a session, email an explanation to </a:t>
            </a:r>
            <a:r>
              <a:rPr lang="en-US" sz="2400" dirty="0"/>
              <a:t>Joachim Li (</a:t>
            </a:r>
            <a:r>
              <a:rPr lang="en-US" sz="2400" dirty="0">
                <a:hlinkClick r:id="rId4"/>
              </a:rPr>
              <a:t>joachim.li@ucsf.edu</a:t>
            </a:r>
            <a:r>
              <a:rPr lang="en-US" sz="2400" dirty="0"/>
              <a:t>), who give you a </a:t>
            </a:r>
            <a:r>
              <a:rPr lang="en-US" sz="2400" b="0" i="0" u="none" strike="noStrike" cap="none" dirty="0">
                <a:solidFill>
                  <a:srgbClr val="000000"/>
                </a:solidFill>
                <a:latin typeface="Arial"/>
                <a:ea typeface="Arial"/>
                <a:cs typeface="Arial"/>
                <a:sym typeface="Arial"/>
              </a:rPr>
              <a:t>makeup session.</a:t>
            </a:r>
          </a:p>
          <a:p>
            <a:pPr marL="457200" marR="0" lvl="0" indent="-381000" algn="l" rtl="0">
              <a:lnSpc>
                <a:spcPct val="150000"/>
              </a:lnSpc>
              <a:spcBef>
                <a:spcPts val="0"/>
              </a:spcBef>
              <a:spcAft>
                <a:spcPts val="0"/>
              </a:spcAft>
              <a:buClr>
                <a:srgbClr val="000000"/>
              </a:buClr>
              <a:buSzPts val="2400"/>
              <a:buFont typeface="Arial"/>
              <a:buChar char="●"/>
            </a:pPr>
            <a:r>
              <a:rPr lang="en-US" sz="2400" dirty="0"/>
              <a:t>Be respectful </a:t>
            </a:r>
            <a:endParaRPr lang="en-US" sz="2400" b="0" i="0" u="none" strike="noStrike" cap="none" dirty="0">
              <a:solidFill>
                <a:srgbClr val="000000"/>
              </a:solidFill>
              <a:latin typeface="Arial"/>
              <a:ea typeface="Arial"/>
              <a:cs typeface="Arial"/>
              <a:sym typeface="Arial"/>
            </a:endParaRPr>
          </a:p>
          <a:p>
            <a:pPr marL="457200" marR="0" lvl="0" indent="-381000" algn="l" rtl="0">
              <a:lnSpc>
                <a:spcPct val="15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Arial"/>
                <a:ea typeface="Arial"/>
                <a:cs typeface="Arial"/>
                <a:sym typeface="Arial"/>
              </a:rPr>
              <a:t>Senior students </a:t>
            </a:r>
            <a:r>
              <a:rPr lang="en-US" sz="2400" dirty="0"/>
              <a:t>please support </a:t>
            </a:r>
            <a:r>
              <a:rPr lang="en-US" sz="2400" b="0" i="0" u="none" strike="noStrike" cap="none" dirty="0">
                <a:solidFill>
                  <a:srgbClr val="000000"/>
                </a:solidFill>
                <a:latin typeface="Arial"/>
                <a:ea typeface="Arial"/>
                <a:cs typeface="Arial"/>
                <a:sym typeface="Arial"/>
              </a:rPr>
              <a:t>presenting student by being extra willing to engage in active discussion</a:t>
            </a:r>
            <a:endParaRPr lang="en-US" sz="2400" dirty="0"/>
          </a:p>
          <a:p>
            <a:pPr marL="76200" lvl="1">
              <a:spcBef>
                <a:spcPts val="1000"/>
              </a:spcBef>
              <a:buSzPts val="2400"/>
            </a:pPr>
            <a:endParaRPr lang="en-US" sz="2400" dirty="0"/>
          </a:p>
          <a:p>
            <a:pPr marL="76200" lvl="1">
              <a:spcBef>
                <a:spcPts val="1000"/>
              </a:spcBef>
              <a:buSzPts val="2400"/>
            </a:pPr>
            <a:endParaRPr lang="en-US" sz="2400" dirty="0"/>
          </a:p>
        </p:txBody>
      </p:sp>
    </p:spTree>
    <p:extLst>
      <p:ext uri="{BB962C8B-B14F-4D97-AF65-F5344CB8AC3E}">
        <p14:creationId xmlns:p14="http://schemas.microsoft.com/office/powerpoint/2010/main" val="7185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3" end="3"/>
                                            </p:txEl>
                                          </p:spTgt>
                                        </p:tgtEl>
                                        <p:attrNameLst>
                                          <p:attrName>style.visibility</p:attrName>
                                        </p:attrNameLst>
                                      </p:cBhvr>
                                      <p:to>
                                        <p:strVal val="visible"/>
                                      </p:to>
                                    </p:set>
                                    <p:animEffect transition="in" filter="fade">
                                      <p:cBhvr>
                                        <p:cTn id="7" dur="1200"/>
                                        <p:tgtEl>
                                          <p:spTgt spid="14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0" end="0"/>
                                            </p:txEl>
                                          </p:spTgt>
                                        </p:tgtEl>
                                        <p:attrNameLst>
                                          <p:attrName>style.visibility</p:attrName>
                                        </p:attrNameLst>
                                      </p:cBhvr>
                                      <p:to>
                                        <p:strVal val="visible"/>
                                      </p:to>
                                    </p:set>
                                    <p:animEffect transition="in" filter="fade">
                                      <p:cBhvr>
                                        <p:cTn id="12" dur="1200"/>
                                        <p:tgtEl>
                                          <p:spTgt spid="14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1" end="1"/>
                                            </p:txEl>
                                          </p:spTgt>
                                        </p:tgtEl>
                                        <p:attrNameLst>
                                          <p:attrName>style.visibility</p:attrName>
                                        </p:attrNameLst>
                                      </p:cBhvr>
                                      <p:to>
                                        <p:strVal val="visible"/>
                                      </p:to>
                                    </p:set>
                                    <p:animEffect transition="in" filter="fade">
                                      <p:cBhvr>
                                        <p:cTn id="17" dur="1200"/>
                                        <p:tgtEl>
                                          <p:spTgt spid="14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
                                            <p:txEl>
                                              <p:pRg st="2" end="2"/>
                                            </p:txEl>
                                          </p:spTgt>
                                        </p:tgtEl>
                                        <p:attrNameLst>
                                          <p:attrName>style.visibility</p:attrName>
                                        </p:attrNameLst>
                                      </p:cBhvr>
                                      <p:to>
                                        <p:strVal val="visible"/>
                                      </p:to>
                                    </p:set>
                                    <p:animEffect transition="in" filter="fade">
                                      <p:cBhvr>
                                        <p:cTn id="22" dur="1200"/>
                                        <p:tgtEl>
                                          <p:spTgt spid="1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16"/>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2" name="Google Shape;142;p16"/>
          <p:cNvGrpSpPr/>
          <p:nvPr/>
        </p:nvGrpSpPr>
        <p:grpSpPr>
          <a:xfrm>
            <a:off x="65420" y="154259"/>
            <a:ext cx="11977836" cy="6703687"/>
            <a:chOff x="65420" y="154259"/>
            <a:chExt cx="11977836" cy="6703687"/>
          </a:xfrm>
        </p:grpSpPr>
        <p:grpSp>
          <p:nvGrpSpPr>
            <p:cNvPr id="143" name="Google Shape;143;p16"/>
            <p:cNvGrpSpPr/>
            <p:nvPr/>
          </p:nvGrpSpPr>
          <p:grpSpPr>
            <a:xfrm>
              <a:off x="148740" y="776853"/>
              <a:ext cx="11695088" cy="782176"/>
              <a:chOff x="-7" y="1998368"/>
              <a:chExt cx="11695088" cy="782176"/>
            </a:xfrm>
          </p:grpSpPr>
          <p:sp>
            <p:nvSpPr>
              <p:cNvPr id="144" name="Google Shape;144;p16"/>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16"/>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46" name="Google Shape;146;p16"/>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7" name="Google Shape;147;p16"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48" name="Google Shape;148;p16"/>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How to read a paper—step 1</a:t>
            </a:r>
            <a:endParaRPr sz="3800" b="1" dirty="0"/>
          </a:p>
        </p:txBody>
      </p:sp>
      <p:pic>
        <p:nvPicPr>
          <p:cNvPr id="2" name="Picture 1">
            <a:extLst>
              <a:ext uri="{FF2B5EF4-FFF2-40B4-BE49-F238E27FC236}">
                <a16:creationId xmlns:a16="http://schemas.microsoft.com/office/drawing/2014/main" id="{34BB0486-F491-84FB-03C5-87AB00751617}"/>
              </a:ext>
            </a:extLst>
          </p:cNvPr>
          <p:cNvPicPr>
            <a:picLocks noChangeAspect="1"/>
          </p:cNvPicPr>
          <p:nvPr/>
        </p:nvPicPr>
        <p:blipFill>
          <a:blip r:embed="rId4"/>
          <a:stretch>
            <a:fillRect/>
          </a:stretch>
        </p:blipFill>
        <p:spPr>
          <a:xfrm>
            <a:off x="707486" y="1117832"/>
            <a:ext cx="10635770" cy="5295332"/>
          </a:xfrm>
          <a:prstGeom prst="rect">
            <a:avLst/>
          </a:prstGeom>
        </p:spPr>
      </p:pic>
    </p:spTree>
    <p:extLst>
      <p:ext uri="{BB962C8B-B14F-4D97-AF65-F5344CB8AC3E}">
        <p14:creationId xmlns:p14="http://schemas.microsoft.com/office/powerpoint/2010/main" val="3265111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17"/>
          <p:cNvSpPr/>
          <p:nvPr/>
        </p:nvSpPr>
        <p:spPr>
          <a:xfrm>
            <a:off x="0" y="129474"/>
            <a:ext cx="12192000" cy="685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55" name="Google Shape;155;p17"/>
          <p:cNvGrpSpPr/>
          <p:nvPr/>
        </p:nvGrpSpPr>
        <p:grpSpPr>
          <a:xfrm>
            <a:off x="65420" y="154259"/>
            <a:ext cx="11977836" cy="6703687"/>
            <a:chOff x="65420" y="154259"/>
            <a:chExt cx="11977836" cy="6703687"/>
          </a:xfrm>
        </p:grpSpPr>
        <p:grpSp>
          <p:nvGrpSpPr>
            <p:cNvPr id="156" name="Google Shape;156;p17"/>
            <p:cNvGrpSpPr/>
            <p:nvPr/>
          </p:nvGrpSpPr>
          <p:grpSpPr>
            <a:xfrm>
              <a:off x="148740" y="776853"/>
              <a:ext cx="11695088" cy="782176"/>
              <a:chOff x="-7" y="1998368"/>
              <a:chExt cx="11695088" cy="782176"/>
            </a:xfrm>
          </p:grpSpPr>
          <p:sp>
            <p:nvSpPr>
              <p:cNvPr id="157" name="Google Shape;157;p17"/>
              <p:cNvSpPr/>
              <p:nvPr/>
            </p:nvSpPr>
            <p:spPr>
              <a:xfrm rot="5400000">
                <a:off x="11227981" y="2313068"/>
                <a:ext cx="781800" cy="1524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8" name="Google Shape;158;p17"/>
              <p:cNvSpPr/>
              <p:nvPr/>
            </p:nvSpPr>
            <p:spPr>
              <a:xfrm rot="10800000">
                <a:off x="-7" y="1998744"/>
                <a:ext cx="11454600" cy="781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59" name="Google Shape;159;p17"/>
            <p:cNvSpPr/>
            <p:nvPr/>
          </p:nvSpPr>
          <p:spPr>
            <a:xfrm>
              <a:off x="65420" y="936546"/>
              <a:ext cx="11954100" cy="5921400"/>
            </a:xfrm>
            <a:prstGeom prst="rect">
              <a:avLst/>
            </a:prstGeom>
            <a:solidFill>
              <a:schemeClr val="lt1"/>
            </a:solidFill>
            <a:ln>
              <a:noFill/>
            </a:ln>
            <a:effectLst>
              <a:outerShdw blurRad="139700" dist="127000" dir="5400000" algn="t"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0" name="Google Shape;160;p17" descr="Logo&#10;&#10;Description automatically generated"/>
            <p:cNvPicPr preferRelativeResize="0"/>
            <p:nvPr/>
          </p:nvPicPr>
          <p:blipFill rotWithShape="1">
            <a:blip r:embed="rId3">
              <a:alphaModFix/>
            </a:blip>
            <a:srcRect/>
            <a:stretch/>
          </p:blipFill>
          <p:spPr>
            <a:xfrm>
              <a:off x="9930967" y="154259"/>
              <a:ext cx="2112289" cy="712898"/>
            </a:xfrm>
            <a:prstGeom prst="rect">
              <a:avLst/>
            </a:prstGeom>
            <a:noFill/>
            <a:ln>
              <a:noFill/>
            </a:ln>
          </p:spPr>
        </p:pic>
      </p:grpSp>
      <p:sp>
        <p:nvSpPr>
          <p:cNvPr id="161" name="Google Shape;161;p17"/>
          <p:cNvSpPr txBox="1">
            <a:spLocks noGrp="1"/>
          </p:cNvSpPr>
          <p:nvPr>
            <p:ph type="title"/>
          </p:nvPr>
        </p:nvSpPr>
        <p:spPr>
          <a:xfrm>
            <a:off x="185297" y="39690"/>
            <a:ext cx="9236700" cy="70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3800" b="1" dirty="0"/>
              <a:t>What is the key question?</a:t>
            </a:r>
            <a:endParaRPr sz="3800" b="1" dirty="0"/>
          </a:p>
        </p:txBody>
      </p:sp>
      <p:sp>
        <p:nvSpPr>
          <p:cNvPr id="162" name="Google Shape;162;p17"/>
          <p:cNvSpPr txBox="1"/>
          <p:nvPr/>
        </p:nvSpPr>
        <p:spPr>
          <a:xfrm>
            <a:off x="446700" y="1475077"/>
            <a:ext cx="11298600" cy="4903876"/>
          </a:xfrm>
          <a:prstGeom prst="rect">
            <a:avLst/>
          </a:prstGeom>
          <a:noFill/>
          <a:ln>
            <a:noFill/>
          </a:ln>
        </p:spPr>
        <p:txBody>
          <a:bodyPr spcFirstLastPara="1" wrap="square" lIns="91425" tIns="91425" rIns="91425" bIns="91425" anchor="t" anchorCtr="0">
            <a:spAutoFit/>
          </a:bodyPr>
          <a:lstStyle/>
          <a:p>
            <a:pPr marL="76200" marR="0" lvl="0" algn="l" rtl="0">
              <a:lnSpc>
                <a:spcPct val="100000"/>
              </a:lnSpc>
              <a:spcBef>
                <a:spcPts val="0"/>
              </a:spcBef>
              <a:spcAft>
                <a:spcPts val="0"/>
              </a:spcAft>
              <a:buClr>
                <a:srgbClr val="000000"/>
              </a:buClr>
              <a:buSzPts val="2400"/>
            </a:pPr>
            <a:r>
              <a:rPr lang="en-US" sz="2400" dirty="0"/>
              <a:t>Look for this in Abstract and/or Introduction (often last paragraph)</a:t>
            </a:r>
            <a:endParaRPr sz="2400" dirty="0"/>
          </a:p>
          <a:p>
            <a:pPr marL="457200" marR="0" lvl="0" indent="-381000" algn="l" rtl="0">
              <a:lnSpc>
                <a:spcPct val="100000"/>
              </a:lnSpc>
              <a:spcBef>
                <a:spcPts val="1000"/>
              </a:spcBef>
              <a:spcAft>
                <a:spcPts val="0"/>
              </a:spcAft>
              <a:buClr>
                <a:srgbClr val="000000"/>
              </a:buClr>
              <a:buSzPts val="2400"/>
              <a:buFont typeface="Arial"/>
              <a:buChar char="●"/>
            </a:pPr>
            <a:r>
              <a:rPr lang="en-US" sz="2400" dirty="0"/>
              <a:t>What do we observe in biology or during a biological process? (</a:t>
            </a:r>
            <a:r>
              <a:rPr lang="en-US" sz="2400" b="1" dirty="0"/>
              <a:t>observation/description</a:t>
            </a:r>
            <a:r>
              <a:rPr lang="en-US" sz="2400" dirty="0"/>
              <a:t>)</a:t>
            </a:r>
          </a:p>
          <a:p>
            <a:pPr marL="457200" marR="0" lvl="0" indent="-381000" algn="l" rtl="0">
              <a:lnSpc>
                <a:spcPct val="100000"/>
              </a:lnSpc>
              <a:spcBef>
                <a:spcPts val="1000"/>
              </a:spcBef>
              <a:spcAft>
                <a:spcPts val="0"/>
              </a:spcAft>
              <a:buClr>
                <a:srgbClr val="000000"/>
              </a:buClr>
              <a:buSzPts val="2400"/>
              <a:buFont typeface="Arial"/>
              <a:buChar char="●"/>
            </a:pPr>
            <a:r>
              <a:rPr lang="en-US" sz="2400" dirty="0"/>
              <a:t>Is there an </a:t>
            </a:r>
            <a:r>
              <a:rPr lang="en-US" sz="2400" b="1" dirty="0"/>
              <a:t>association</a:t>
            </a:r>
            <a:r>
              <a:rPr lang="en-US" sz="2400" dirty="0"/>
              <a:t> between certain molecules and/or processes?</a:t>
            </a:r>
          </a:p>
          <a:p>
            <a:pPr marL="914400" lvl="1" indent="-381000">
              <a:spcBef>
                <a:spcPts val="1000"/>
              </a:spcBef>
              <a:buSzPts val="2400"/>
              <a:buFont typeface="Arial"/>
              <a:buChar char="○"/>
            </a:pPr>
            <a:r>
              <a:rPr lang="en-US" sz="2400" dirty="0"/>
              <a:t>this can identify molecule, cells, or factors that work together</a:t>
            </a:r>
          </a:p>
          <a:p>
            <a:pPr marL="914400" lvl="1" indent="-381000">
              <a:spcBef>
                <a:spcPts val="1000"/>
              </a:spcBef>
              <a:buSzPts val="2400"/>
              <a:buFont typeface="Arial"/>
              <a:buChar char="○"/>
            </a:pPr>
            <a:r>
              <a:rPr lang="en-US" sz="2400" dirty="0"/>
              <a:t>this can raise the possibility of a causative relationship</a:t>
            </a:r>
          </a:p>
          <a:p>
            <a:pPr marL="457200" marR="0" lvl="0" indent="-381000" algn="l" rtl="0">
              <a:lnSpc>
                <a:spcPct val="100000"/>
              </a:lnSpc>
              <a:spcBef>
                <a:spcPts val="1000"/>
              </a:spcBef>
              <a:spcAft>
                <a:spcPts val="0"/>
              </a:spcAft>
              <a:buClr>
                <a:srgbClr val="000000"/>
              </a:buClr>
              <a:buSzPts val="2400"/>
              <a:buFont typeface="Arial"/>
              <a:buChar char="●"/>
            </a:pPr>
            <a:r>
              <a:rPr lang="en-US" sz="2400" dirty="0"/>
              <a:t>Is there a </a:t>
            </a:r>
            <a:r>
              <a:rPr lang="en-US" sz="2400" b="1" dirty="0"/>
              <a:t>causative</a:t>
            </a:r>
            <a:r>
              <a:rPr lang="en-US" sz="2400" dirty="0"/>
              <a:t> relationship between certain molecules and/or processes</a:t>
            </a:r>
          </a:p>
          <a:p>
            <a:pPr marL="914400" lvl="1" indent="-381000">
              <a:spcBef>
                <a:spcPts val="1000"/>
              </a:spcBef>
              <a:buSzPts val="2400"/>
              <a:buFont typeface="Arial"/>
              <a:buChar char="○"/>
            </a:pPr>
            <a:r>
              <a:rPr lang="en-US" sz="2400" dirty="0"/>
              <a:t>Is one factor </a:t>
            </a:r>
            <a:r>
              <a:rPr lang="en-US" sz="2400" u="sng" dirty="0"/>
              <a:t>necessary</a:t>
            </a:r>
            <a:r>
              <a:rPr lang="en-US" sz="2400" dirty="0"/>
              <a:t> for the other?</a:t>
            </a:r>
          </a:p>
          <a:p>
            <a:pPr marL="914400" lvl="1" indent="-381000">
              <a:spcBef>
                <a:spcPts val="1000"/>
              </a:spcBef>
              <a:buSzPts val="2400"/>
              <a:buFont typeface="Arial"/>
              <a:buChar char="○"/>
            </a:pPr>
            <a:r>
              <a:rPr lang="en-US" sz="2400" dirty="0"/>
              <a:t>Is one factor </a:t>
            </a:r>
            <a:r>
              <a:rPr lang="en-US" sz="2400" u="sng" dirty="0"/>
              <a:t>sufficient</a:t>
            </a:r>
            <a:r>
              <a:rPr lang="en-US" sz="2400" dirty="0"/>
              <a:t> for the other?</a:t>
            </a:r>
          </a:p>
          <a:p>
            <a:pPr marL="457200" indent="-381000">
              <a:spcBef>
                <a:spcPts val="1000"/>
              </a:spcBef>
              <a:buSzPts val="2400"/>
              <a:buFont typeface="Arial"/>
              <a:buChar char="●"/>
            </a:pPr>
            <a:r>
              <a:rPr lang="en-US" sz="2400" dirty="0"/>
              <a:t>The type of question will determine the experimental design</a:t>
            </a:r>
          </a:p>
        </p:txBody>
      </p:sp>
    </p:spTree>
    <p:extLst>
      <p:ext uri="{BB962C8B-B14F-4D97-AF65-F5344CB8AC3E}">
        <p14:creationId xmlns:p14="http://schemas.microsoft.com/office/powerpoint/2010/main" val="6363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1" end="1"/>
                                            </p:txEl>
                                          </p:spTgt>
                                        </p:tgtEl>
                                        <p:attrNameLst>
                                          <p:attrName>style.visibility</p:attrName>
                                        </p:attrNameLst>
                                      </p:cBhvr>
                                      <p:to>
                                        <p:strVal val="visible"/>
                                      </p:to>
                                    </p:set>
                                    <p:animEffect transition="in" filter="fade">
                                      <p:cBhvr>
                                        <p:cTn id="7" dur="1200"/>
                                        <p:tgtEl>
                                          <p:spTgt spid="1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0" end="0"/>
                                            </p:txEl>
                                          </p:spTgt>
                                        </p:tgtEl>
                                        <p:attrNameLst>
                                          <p:attrName>style.visibility</p:attrName>
                                        </p:attrNameLst>
                                      </p:cBhvr>
                                      <p:to>
                                        <p:strVal val="visible"/>
                                      </p:to>
                                    </p:set>
                                    <p:animEffect transition="in" filter="fade">
                                      <p:cBhvr>
                                        <p:cTn id="12" dur="1200"/>
                                        <p:tgtEl>
                                          <p:spTgt spid="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2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2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2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200"/>
                                        <p:tgtEl>
                                          <p:spTgt spid="1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2">
                                            <p:txEl>
                                              <p:pRg st="6" end="6"/>
                                            </p:txEl>
                                          </p:spTgt>
                                        </p:tgtEl>
                                        <p:attrNameLst>
                                          <p:attrName>style.visibility</p:attrName>
                                        </p:attrNameLst>
                                      </p:cBhvr>
                                      <p:to>
                                        <p:strVal val="visible"/>
                                      </p:to>
                                    </p:set>
                                    <p:animEffect transition="in" filter="fade">
                                      <p:cBhvr>
                                        <p:cTn id="37" dur="1200"/>
                                        <p:tgtEl>
                                          <p:spTgt spid="1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2">
                                            <p:txEl>
                                              <p:pRg st="7" end="7"/>
                                            </p:txEl>
                                          </p:spTgt>
                                        </p:tgtEl>
                                        <p:attrNameLst>
                                          <p:attrName>style.visibility</p:attrName>
                                        </p:attrNameLst>
                                      </p:cBhvr>
                                      <p:to>
                                        <p:strVal val="visible"/>
                                      </p:to>
                                    </p:set>
                                    <p:animEffect transition="in" filter="fade">
                                      <p:cBhvr>
                                        <p:cTn id="42" dur="1200"/>
                                        <p:tgtEl>
                                          <p:spTgt spid="16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2">
                                            <p:txEl>
                                              <p:pRg st="8" end="8"/>
                                            </p:txEl>
                                          </p:spTgt>
                                        </p:tgtEl>
                                        <p:attrNameLst>
                                          <p:attrName>style.visibility</p:attrName>
                                        </p:attrNameLst>
                                      </p:cBhvr>
                                      <p:to>
                                        <p:strVal val="visible"/>
                                      </p:to>
                                    </p:set>
                                    <p:animEffect transition="in" filter="fade">
                                      <p:cBhvr>
                                        <p:cTn id="47" dur="1200"/>
                                        <p:tgtEl>
                                          <p:spTgt spid="1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635</TotalTime>
  <Words>1591</Words>
  <Application>Microsoft Macintosh PowerPoint</Application>
  <PresentationFormat>Widescreen</PresentationFormat>
  <Paragraphs>155</Paragraphs>
  <Slides>22</Slides>
  <Notes>22</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22</vt:i4>
      </vt:variant>
    </vt:vector>
  </HeadingPairs>
  <TitlesOfParts>
    <vt:vector size="25" baseType="lpstr">
      <vt:lpstr>Arial</vt:lpstr>
      <vt:lpstr>Office Theme</vt:lpstr>
      <vt:lpstr>Office Theme</vt:lpstr>
      <vt:lpstr>PROPEL: Literature Review  </vt:lpstr>
      <vt:lpstr>Purpose</vt:lpstr>
      <vt:lpstr>Logistics</vt:lpstr>
      <vt:lpstr>Logistics</vt:lpstr>
      <vt:lpstr>Expectations Before Session</vt:lpstr>
      <vt:lpstr>Expectations Before Session</vt:lpstr>
      <vt:lpstr>Expectations During Session</vt:lpstr>
      <vt:lpstr>How to read a paper—step 1</vt:lpstr>
      <vt:lpstr>What is the key question?</vt:lpstr>
      <vt:lpstr>How to read a paper—step 2</vt:lpstr>
      <vt:lpstr>Why is this question important?</vt:lpstr>
      <vt:lpstr>Experimental Design:</vt:lpstr>
      <vt:lpstr>Experimental Design: Observational</vt:lpstr>
      <vt:lpstr>Experimental Design: Association</vt:lpstr>
      <vt:lpstr>Experimental Design: Causation</vt:lpstr>
      <vt:lpstr>Methods</vt:lpstr>
      <vt:lpstr>Assays</vt:lpstr>
      <vt:lpstr>How to read a paper—step 3</vt:lpstr>
      <vt:lpstr>Data Analysis and Interpretation</vt:lpstr>
      <vt:lpstr>How to read a paper—step 4</vt:lpstr>
      <vt:lpstr>Ramifications and Implications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PROPEL: Post-baccalaureate Research Opportunity to Promote Equity in Learning  </dc:title>
  <cp:lastModifiedBy>Li, Joachim</cp:lastModifiedBy>
  <cp:revision>66</cp:revision>
  <dcterms:modified xsi:type="dcterms:W3CDTF">2022-09-14T22:25:38Z</dcterms:modified>
</cp:coreProperties>
</file>