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0" r:id="rId2"/>
    <p:sldId id="256" r:id="rId3"/>
    <p:sldId id="262" r:id="rId4"/>
    <p:sldId id="270" r:id="rId5"/>
    <p:sldId id="271" r:id="rId6"/>
    <p:sldId id="282" r:id="rId7"/>
    <p:sldId id="278" r:id="rId8"/>
    <p:sldId id="261" r:id="rId9"/>
    <p:sldId id="277" r:id="rId10"/>
    <p:sldId id="283" r:id="rId11"/>
    <p:sldId id="276" r:id="rId12"/>
    <p:sldId id="286" r:id="rId13"/>
    <p:sldId id="263" r:id="rId14"/>
    <p:sldId id="269" r:id="rId15"/>
    <p:sldId id="272" r:id="rId16"/>
    <p:sldId id="265" r:id="rId17"/>
    <p:sldId id="281" r:id="rId18"/>
    <p:sldId id="275" r:id="rId19"/>
    <p:sldId id="284" r:id="rId20"/>
    <p:sldId id="279" r:id="rId21"/>
    <p:sldId id="280" r:id="rId22"/>
    <p:sldId id="266" r:id="rId23"/>
    <p:sldId id="267" r:id="rId24"/>
    <p:sldId id="273" r:id="rId25"/>
    <p:sldId id="285" r:id="rId26"/>
    <p:sldId id="26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310"/>
    <p:restoredTop sz="95872"/>
  </p:normalViewPr>
  <p:slideViewPr>
    <p:cSldViewPr snapToGrid="0">
      <p:cViewPr varScale="1">
        <p:scale>
          <a:sx n="120" d="100"/>
          <a:sy n="120" d="100"/>
        </p:scale>
        <p:origin x="208"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A2CB0-5BFE-02B7-480E-BF44ACCED3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671D137-D685-A403-873B-D994F3C5BF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A9C47B4-EE9F-EA73-8E43-084D02D9B77A}"/>
              </a:ext>
            </a:extLst>
          </p:cNvPr>
          <p:cNvSpPr>
            <a:spLocks noGrp="1"/>
          </p:cNvSpPr>
          <p:nvPr>
            <p:ph type="dt" sz="half" idx="10"/>
          </p:nvPr>
        </p:nvSpPr>
        <p:spPr/>
        <p:txBody>
          <a:bodyPr/>
          <a:lstStyle/>
          <a:p>
            <a:fld id="{2BCF2E30-BD0B-1E48-AD37-EF89C14D8D21}" type="datetimeFigureOut">
              <a:rPr lang="en-US" smtClean="0"/>
              <a:t>2/3/26</a:t>
            </a:fld>
            <a:endParaRPr lang="en-US"/>
          </a:p>
        </p:txBody>
      </p:sp>
      <p:sp>
        <p:nvSpPr>
          <p:cNvPr id="5" name="Footer Placeholder 4">
            <a:extLst>
              <a:ext uri="{FF2B5EF4-FFF2-40B4-BE49-F238E27FC236}">
                <a16:creationId xmlns:a16="http://schemas.microsoft.com/office/drawing/2014/main" id="{4E20F18A-1641-9F4B-C414-CFDCB7F7E5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BD6C6C-1022-C014-5960-67D0F3A1987B}"/>
              </a:ext>
            </a:extLst>
          </p:cNvPr>
          <p:cNvSpPr>
            <a:spLocks noGrp="1"/>
          </p:cNvSpPr>
          <p:nvPr>
            <p:ph type="sldNum" sz="quarter" idx="12"/>
          </p:nvPr>
        </p:nvSpPr>
        <p:spPr/>
        <p:txBody>
          <a:bodyPr/>
          <a:lstStyle/>
          <a:p>
            <a:fld id="{F6CC4529-5D19-A349-AEDB-52ED1AAFD7E0}" type="slidenum">
              <a:rPr lang="en-US" smtClean="0"/>
              <a:t>‹#›</a:t>
            </a:fld>
            <a:endParaRPr lang="en-US"/>
          </a:p>
        </p:txBody>
      </p:sp>
    </p:spTree>
    <p:extLst>
      <p:ext uri="{BB962C8B-B14F-4D97-AF65-F5344CB8AC3E}">
        <p14:creationId xmlns:p14="http://schemas.microsoft.com/office/powerpoint/2010/main" val="979032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A7695-8FE1-B5AC-0657-97A8E26C32D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C832AF-E37A-59C6-B802-C1F1F09D0FE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7006BE-5F9F-B620-19ED-E3E01D62A078}"/>
              </a:ext>
            </a:extLst>
          </p:cNvPr>
          <p:cNvSpPr>
            <a:spLocks noGrp="1"/>
          </p:cNvSpPr>
          <p:nvPr>
            <p:ph type="dt" sz="half" idx="10"/>
          </p:nvPr>
        </p:nvSpPr>
        <p:spPr/>
        <p:txBody>
          <a:bodyPr/>
          <a:lstStyle/>
          <a:p>
            <a:fld id="{2BCF2E30-BD0B-1E48-AD37-EF89C14D8D21}" type="datetimeFigureOut">
              <a:rPr lang="en-US" smtClean="0"/>
              <a:t>2/3/26</a:t>
            </a:fld>
            <a:endParaRPr lang="en-US"/>
          </a:p>
        </p:txBody>
      </p:sp>
      <p:sp>
        <p:nvSpPr>
          <p:cNvPr id="5" name="Footer Placeholder 4">
            <a:extLst>
              <a:ext uri="{FF2B5EF4-FFF2-40B4-BE49-F238E27FC236}">
                <a16:creationId xmlns:a16="http://schemas.microsoft.com/office/drawing/2014/main" id="{FC14CB75-C8D5-EF6A-679C-65B1B751E7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C5EE49-7999-F895-75BE-E83EA2C2A488}"/>
              </a:ext>
            </a:extLst>
          </p:cNvPr>
          <p:cNvSpPr>
            <a:spLocks noGrp="1"/>
          </p:cNvSpPr>
          <p:nvPr>
            <p:ph type="sldNum" sz="quarter" idx="12"/>
          </p:nvPr>
        </p:nvSpPr>
        <p:spPr/>
        <p:txBody>
          <a:bodyPr/>
          <a:lstStyle/>
          <a:p>
            <a:fld id="{F6CC4529-5D19-A349-AEDB-52ED1AAFD7E0}" type="slidenum">
              <a:rPr lang="en-US" smtClean="0"/>
              <a:t>‹#›</a:t>
            </a:fld>
            <a:endParaRPr lang="en-US"/>
          </a:p>
        </p:txBody>
      </p:sp>
    </p:spTree>
    <p:extLst>
      <p:ext uri="{BB962C8B-B14F-4D97-AF65-F5344CB8AC3E}">
        <p14:creationId xmlns:p14="http://schemas.microsoft.com/office/powerpoint/2010/main" val="3142422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14E7EE2-1A68-D4BF-3CF3-46A716BA5F3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CA698EF-4FFB-76C7-0BA6-0D0AAEDB91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FC3F59-BF26-37D2-0EBF-60747F4CB536}"/>
              </a:ext>
            </a:extLst>
          </p:cNvPr>
          <p:cNvSpPr>
            <a:spLocks noGrp="1"/>
          </p:cNvSpPr>
          <p:nvPr>
            <p:ph type="dt" sz="half" idx="10"/>
          </p:nvPr>
        </p:nvSpPr>
        <p:spPr/>
        <p:txBody>
          <a:bodyPr/>
          <a:lstStyle/>
          <a:p>
            <a:fld id="{2BCF2E30-BD0B-1E48-AD37-EF89C14D8D21}" type="datetimeFigureOut">
              <a:rPr lang="en-US" smtClean="0"/>
              <a:t>2/3/26</a:t>
            </a:fld>
            <a:endParaRPr lang="en-US"/>
          </a:p>
        </p:txBody>
      </p:sp>
      <p:sp>
        <p:nvSpPr>
          <p:cNvPr id="5" name="Footer Placeholder 4">
            <a:extLst>
              <a:ext uri="{FF2B5EF4-FFF2-40B4-BE49-F238E27FC236}">
                <a16:creationId xmlns:a16="http://schemas.microsoft.com/office/drawing/2014/main" id="{954FEFFC-8324-F194-76CC-8A4DC0AAF8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B7FA33-A75C-2389-DB2D-7AB28396E5D1}"/>
              </a:ext>
            </a:extLst>
          </p:cNvPr>
          <p:cNvSpPr>
            <a:spLocks noGrp="1"/>
          </p:cNvSpPr>
          <p:nvPr>
            <p:ph type="sldNum" sz="quarter" idx="12"/>
          </p:nvPr>
        </p:nvSpPr>
        <p:spPr/>
        <p:txBody>
          <a:bodyPr/>
          <a:lstStyle/>
          <a:p>
            <a:fld id="{F6CC4529-5D19-A349-AEDB-52ED1AAFD7E0}" type="slidenum">
              <a:rPr lang="en-US" smtClean="0"/>
              <a:t>‹#›</a:t>
            </a:fld>
            <a:endParaRPr lang="en-US"/>
          </a:p>
        </p:txBody>
      </p:sp>
    </p:spTree>
    <p:extLst>
      <p:ext uri="{BB962C8B-B14F-4D97-AF65-F5344CB8AC3E}">
        <p14:creationId xmlns:p14="http://schemas.microsoft.com/office/powerpoint/2010/main" val="2384987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726C0-01CD-020E-4BFC-F0182942CB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4A309F-93B2-9FDE-5808-1B60AD5AF8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42C492-F29E-9395-782A-FFFA938A1BB2}"/>
              </a:ext>
            </a:extLst>
          </p:cNvPr>
          <p:cNvSpPr>
            <a:spLocks noGrp="1"/>
          </p:cNvSpPr>
          <p:nvPr>
            <p:ph type="dt" sz="half" idx="10"/>
          </p:nvPr>
        </p:nvSpPr>
        <p:spPr/>
        <p:txBody>
          <a:bodyPr/>
          <a:lstStyle/>
          <a:p>
            <a:fld id="{2BCF2E30-BD0B-1E48-AD37-EF89C14D8D21}" type="datetimeFigureOut">
              <a:rPr lang="en-US" smtClean="0"/>
              <a:t>2/3/26</a:t>
            </a:fld>
            <a:endParaRPr lang="en-US"/>
          </a:p>
        </p:txBody>
      </p:sp>
      <p:sp>
        <p:nvSpPr>
          <p:cNvPr id="5" name="Footer Placeholder 4">
            <a:extLst>
              <a:ext uri="{FF2B5EF4-FFF2-40B4-BE49-F238E27FC236}">
                <a16:creationId xmlns:a16="http://schemas.microsoft.com/office/drawing/2014/main" id="{6EF9A82E-FB0F-95D3-F145-757B642EB0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648F62-57EC-19A4-D334-FD3FBA81216D}"/>
              </a:ext>
            </a:extLst>
          </p:cNvPr>
          <p:cNvSpPr>
            <a:spLocks noGrp="1"/>
          </p:cNvSpPr>
          <p:nvPr>
            <p:ph type="sldNum" sz="quarter" idx="12"/>
          </p:nvPr>
        </p:nvSpPr>
        <p:spPr/>
        <p:txBody>
          <a:bodyPr/>
          <a:lstStyle/>
          <a:p>
            <a:fld id="{F6CC4529-5D19-A349-AEDB-52ED1AAFD7E0}" type="slidenum">
              <a:rPr lang="en-US" smtClean="0"/>
              <a:t>‹#›</a:t>
            </a:fld>
            <a:endParaRPr lang="en-US"/>
          </a:p>
        </p:txBody>
      </p:sp>
    </p:spTree>
    <p:extLst>
      <p:ext uri="{BB962C8B-B14F-4D97-AF65-F5344CB8AC3E}">
        <p14:creationId xmlns:p14="http://schemas.microsoft.com/office/powerpoint/2010/main" val="2169615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4DC7D-F19F-061F-F1A4-67DC74E7B5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93C0167-84B9-B9A5-8B05-6B4653523EB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186F8B5-0F46-F419-A0EF-F5C3B71C8D39}"/>
              </a:ext>
            </a:extLst>
          </p:cNvPr>
          <p:cNvSpPr>
            <a:spLocks noGrp="1"/>
          </p:cNvSpPr>
          <p:nvPr>
            <p:ph type="dt" sz="half" idx="10"/>
          </p:nvPr>
        </p:nvSpPr>
        <p:spPr/>
        <p:txBody>
          <a:bodyPr/>
          <a:lstStyle/>
          <a:p>
            <a:fld id="{2BCF2E30-BD0B-1E48-AD37-EF89C14D8D21}" type="datetimeFigureOut">
              <a:rPr lang="en-US" smtClean="0"/>
              <a:t>2/3/26</a:t>
            </a:fld>
            <a:endParaRPr lang="en-US"/>
          </a:p>
        </p:txBody>
      </p:sp>
      <p:sp>
        <p:nvSpPr>
          <p:cNvPr id="5" name="Footer Placeholder 4">
            <a:extLst>
              <a:ext uri="{FF2B5EF4-FFF2-40B4-BE49-F238E27FC236}">
                <a16:creationId xmlns:a16="http://schemas.microsoft.com/office/drawing/2014/main" id="{94FFA233-2735-25F6-3229-73A4AEB850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3F14B1-FC51-43D5-B46C-186F947FB092}"/>
              </a:ext>
            </a:extLst>
          </p:cNvPr>
          <p:cNvSpPr>
            <a:spLocks noGrp="1"/>
          </p:cNvSpPr>
          <p:nvPr>
            <p:ph type="sldNum" sz="quarter" idx="12"/>
          </p:nvPr>
        </p:nvSpPr>
        <p:spPr/>
        <p:txBody>
          <a:bodyPr/>
          <a:lstStyle/>
          <a:p>
            <a:fld id="{F6CC4529-5D19-A349-AEDB-52ED1AAFD7E0}" type="slidenum">
              <a:rPr lang="en-US" smtClean="0"/>
              <a:t>‹#›</a:t>
            </a:fld>
            <a:endParaRPr lang="en-US"/>
          </a:p>
        </p:txBody>
      </p:sp>
    </p:spTree>
    <p:extLst>
      <p:ext uri="{BB962C8B-B14F-4D97-AF65-F5344CB8AC3E}">
        <p14:creationId xmlns:p14="http://schemas.microsoft.com/office/powerpoint/2010/main" val="780355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E9B08-09BC-33F6-D07C-027C461B79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168330-424E-C38C-4E4F-E98F9C61C5D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499BC4F-774B-3174-4762-6C8E19A91E7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CA2A06-89F2-C59C-0A57-E93EA35C0330}"/>
              </a:ext>
            </a:extLst>
          </p:cNvPr>
          <p:cNvSpPr>
            <a:spLocks noGrp="1"/>
          </p:cNvSpPr>
          <p:nvPr>
            <p:ph type="dt" sz="half" idx="10"/>
          </p:nvPr>
        </p:nvSpPr>
        <p:spPr/>
        <p:txBody>
          <a:bodyPr/>
          <a:lstStyle/>
          <a:p>
            <a:fld id="{2BCF2E30-BD0B-1E48-AD37-EF89C14D8D21}" type="datetimeFigureOut">
              <a:rPr lang="en-US" smtClean="0"/>
              <a:t>2/3/26</a:t>
            </a:fld>
            <a:endParaRPr lang="en-US"/>
          </a:p>
        </p:txBody>
      </p:sp>
      <p:sp>
        <p:nvSpPr>
          <p:cNvPr id="6" name="Footer Placeholder 5">
            <a:extLst>
              <a:ext uri="{FF2B5EF4-FFF2-40B4-BE49-F238E27FC236}">
                <a16:creationId xmlns:a16="http://schemas.microsoft.com/office/drawing/2014/main" id="{C8E039CF-A4EA-E9C2-2E93-B61A5EFE90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F90D91F-253A-E08F-0F1F-9944BDCFE395}"/>
              </a:ext>
            </a:extLst>
          </p:cNvPr>
          <p:cNvSpPr>
            <a:spLocks noGrp="1"/>
          </p:cNvSpPr>
          <p:nvPr>
            <p:ph type="sldNum" sz="quarter" idx="12"/>
          </p:nvPr>
        </p:nvSpPr>
        <p:spPr/>
        <p:txBody>
          <a:bodyPr/>
          <a:lstStyle/>
          <a:p>
            <a:fld id="{F6CC4529-5D19-A349-AEDB-52ED1AAFD7E0}" type="slidenum">
              <a:rPr lang="en-US" smtClean="0"/>
              <a:t>‹#›</a:t>
            </a:fld>
            <a:endParaRPr lang="en-US"/>
          </a:p>
        </p:txBody>
      </p:sp>
    </p:spTree>
    <p:extLst>
      <p:ext uri="{BB962C8B-B14F-4D97-AF65-F5344CB8AC3E}">
        <p14:creationId xmlns:p14="http://schemas.microsoft.com/office/powerpoint/2010/main" val="2626779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88CD6-E2E7-16C4-6AD4-E261F7C967A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7743B37-D9BA-97D6-67F5-17845E7715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CD498C-D71B-75A6-6CF9-B95C0FBB0CA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35DCD5-DFCE-38BB-3836-D1550BE2AC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2AF8E3D-A928-49EF-D2A4-3FCDF5935AB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1D91E1A-C4DE-55CB-3FCE-E12D1080A733}"/>
              </a:ext>
            </a:extLst>
          </p:cNvPr>
          <p:cNvSpPr>
            <a:spLocks noGrp="1"/>
          </p:cNvSpPr>
          <p:nvPr>
            <p:ph type="dt" sz="half" idx="10"/>
          </p:nvPr>
        </p:nvSpPr>
        <p:spPr/>
        <p:txBody>
          <a:bodyPr/>
          <a:lstStyle/>
          <a:p>
            <a:fld id="{2BCF2E30-BD0B-1E48-AD37-EF89C14D8D21}" type="datetimeFigureOut">
              <a:rPr lang="en-US" smtClean="0"/>
              <a:t>2/3/26</a:t>
            </a:fld>
            <a:endParaRPr lang="en-US"/>
          </a:p>
        </p:txBody>
      </p:sp>
      <p:sp>
        <p:nvSpPr>
          <p:cNvPr id="8" name="Footer Placeholder 7">
            <a:extLst>
              <a:ext uri="{FF2B5EF4-FFF2-40B4-BE49-F238E27FC236}">
                <a16:creationId xmlns:a16="http://schemas.microsoft.com/office/drawing/2014/main" id="{4F777EA1-3BD7-D74F-E7E8-CAB38382BE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B0C561-3552-3DDC-7D43-3762049A524B}"/>
              </a:ext>
            </a:extLst>
          </p:cNvPr>
          <p:cNvSpPr>
            <a:spLocks noGrp="1"/>
          </p:cNvSpPr>
          <p:nvPr>
            <p:ph type="sldNum" sz="quarter" idx="12"/>
          </p:nvPr>
        </p:nvSpPr>
        <p:spPr/>
        <p:txBody>
          <a:bodyPr/>
          <a:lstStyle/>
          <a:p>
            <a:fld id="{F6CC4529-5D19-A349-AEDB-52ED1AAFD7E0}" type="slidenum">
              <a:rPr lang="en-US" smtClean="0"/>
              <a:t>‹#›</a:t>
            </a:fld>
            <a:endParaRPr lang="en-US"/>
          </a:p>
        </p:txBody>
      </p:sp>
    </p:spTree>
    <p:extLst>
      <p:ext uri="{BB962C8B-B14F-4D97-AF65-F5344CB8AC3E}">
        <p14:creationId xmlns:p14="http://schemas.microsoft.com/office/powerpoint/2010/main" val="115655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D0299-EE6C-1A68-EC13-3D8CCDA5B4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A23E61D-92F0-D0CF-EBC4-346C957502EA}"/>
              </a:ext>
            </a:extLst>
          </p:cNvPr>
          <p:cNvSpPr>
            <a:spLocks noGrp="1"/>
          </p:cNvSpPr>
          <p:nvPr>
            <p:ph type="dt" sz="half" idx="10"/>
          </p:nvPr>
        </p:nvSpPr>
        <p:spPr/>
        <p:txBody>
          <a:bodyPr/>
          <a:lstStyle/>
          <a:p>
            <a:fld id="{2BCF2E30-BD0B-1E48-AD37-EF89C14D8D21}" type="datetimeFigureOut">
              <a:rPr lang="en-US" smtClean="0"/>
              <a:t>2/3/26</a:t>
            </a:fld>
            <a:endParaRPr lang="en-US"/>
          </a:p>
        </p:txBody>
      </p:sp>
      <p:sp>
        <p:nvSpPr>
          <p:cNvPr id="4" name="Footer Placeholder 3">
            <a:extLst>
              <a:ext uri="{FF2B5EF4-FFF2-40B4-BE49-F238E27FC236}">
                <a16:creationId xmlns:a16="http://schemas.microsoft.com/office/drawing/2014/main" id="{4BFCF7EF-440B-BD1C-1B82-205FB3C4748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5D6F8E7-2822-2BBF-0905-D87E4F7C084F}"/>
              </a:ext>
            </a:extLst>
          </p:cNvPr>
          <p:cNvSpPr>
            <a:spLocks noGrp="1"/>
          </p:cNvSpPr>
          <p:nvPr>
            <p:ph type="sldNum" sz="quarter" idx="12"/>
          </p:nvPr>
        </p:nvSpPr>
        <p:spPr/>
        <p:txBody>
          <a:bodyPr/>
          <a:lstStyle/>
          <a:p>
            <a:fld id="{F6CC4529-5D19-A349-AEDB-52ED1AAFD7E0}" type="slidenum">
              <a:rPr lang="en-US" smtClean="0"/>
              <a:t>‹#›</a:t>
            </a:fld>
            <a:endParaRPr lang="en-US"/>
          </a:p>
        </p:txBody>
      </p:sp>
    </p:spTree>
    <p:extLst>
      <p:ext uri="{BB962C8B-B14F-4D97-AF65-F5344CB8AC3E}">
        <p14:creationId xmlns:p14="http://schemas.microsoft.com/office/powerpoint/2010/main" val="2769682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87D6F4-0E2F-A18B-F58C-D1188987FF10}"/>
              </a:ext>
            </a:extLst>
          </p:cNvPr>
          <p:cNvSpPr>
            <a:spLocks noGrp="1"/>
          </p:cNvSpPr>
          <p:nvPr>
            <p:ph type="dt" sz="half" idx="10"/>
          </p:nvPr>
        </p:nvSpPr>
        <p:spPr/>
        <p:txBody>
          <a:bodyPr/>
          <a:lstStyle/>
          <a:p>
            <a:fld id="{2BCF2E30-BD0B-1E48-AD37-EF89C14D8D21}" type="datetimeFigureOut">
              <a:rPr lang="en-US" smtClean="0"/>
              <a:t>2/3/26</a:t>
            </a:fld>
            <a:endParaRPr lang="en-US"/>
          </a:p>
        </p:txBody>
      </p:sp>
      <p:sp>
        <p:nvSpPr>
          <p:cNvPr id="3" name="Footer Placeholder 2">
            <a:extLst>
              <a:ext uri="{FF2B5EF4-FFF2-40B4-BE49-F238E27FC236}">
                <a16:creationId xmlns:a16="http://schemas.microsoft.com/office/drawing/2014/main" id="{0BF29A25-16A0-B65F-35DD-CD1090BCD34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F76323-3507-E724-6BF6-9099FF45EC2C}"/>
              </a:ext>
            </a:extLst>
          </p:cNvPr>
          <p:cNvSpPr>
            <a:spLocks noGrp="1"/>
          </p:cNvSpPr>
          <p:nvPr>
            <p:ph type="sldNum" sz="quarter" idx="12"/>
          </p:nvPr>
        </p:nvSpPr>
        <p:spPr/>
        <p:txBody>
          <a:bodyPr/>
          <a:lstStyle/>
          <a:p>
            <a:fld id="{F6CC4529-5D19-A349-AEDB-52ED1AAFD7E0}" type="slidenum">
              <a:rPr lang="en-US" smtClean="0"/>
              <a:t>‹#›</a:t>
            </a:fld>
            <a:endParaRPr lang="en-US"/>
          </a:p>
        </p:txBody>
      </p:sp>
    </p:spTree>
    <p:extLst>
      <p:ext uri="{BB962C8B-B14F-4D97-AF65-F5344CB8AC3E}">
        <p14:creationId xmlns:p14="http://schemas.microsoft.com/office/powerpoint/2010/main" val="2700012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0BC71-53B6-C597-9959-63AC9C2825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C92266F-2948-8E8B-3BBF-C603728B8F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E1E0F7C-68B8-732C-9E96-633F91A940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B3FAA2-BC04-C93A-2061-6C06ED7010E5}"/>
              </a:ext>
            </a:extLst>
          </p:cNvPr>
          <p:cNvSpPr>
            <a:spLocks noGrp="1"/>
          </p:cNvSpPr>
          <p:nvPr>
            <p:ph type="dt" sz="half" idx="10"/>
          </p:nvPr>
        </p:nvSpPr>
        <p:spPr/>
        <p:txBody>
          <a:bodyPr/>
          <a:lstStyle/>
          <a:p>
            <a:fld id="{2BCF2E30-BD0B-1E48-AD37-EF89C14D8D21}" type="datetimeFigureOut">
              <a:rPr lang="en-US" smtClean="0"/>
              <a:t>2/3/26</a:t>
            </a:fld>
            <a:endParaRPr lang="en-US"/>
          </a:p>
        </p:txBody>
      </p:sp>
      <p:sp>
        <p:nvSpPr>
          <p:cNvPr id="6" name="Footer Placeholder 5">
            <a:extLst>
              <a:ext uri="{FF2B5EF4-FFF2-40B4-BE49-F238E27FC236}">
                <a16:creationId xmlns:a16="http://schemas.microsoft.com/office/drawing/2014/main" id="{709BC772-44E1-8E1D-6ABA-193370AF02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A1B233-052D-5A61-11A0-EDA6A7D1DFC1}"/>
              </a:ext>
            </a:extLst>
          </p:cNvPr>
          <p:cNvSpPr>
            <a:spLocks noGrp="1"/>
          </p:cNvSpPr>
          <p:nvPr>
            <p:ph type="sldNum" sz="quarter" idx="12"/>
          </p:nvPr>
        </p:nvSpPr>
        <p:spPr/>
        <p:txBody>
          <a:bodyPr/>
          <a:lstStyle/>
          <a:p>
            <a:fld id="{F6CC4529-5D19-A349-AEDB-52ED1AAFD7E0}" type="slidenum">
              <a:rPr lang="en-US" smtClean="0"/>
              <a:t>‹#›</a:t>
            </a:fld>
            <a:endParaRPr lang="en-US"/>
          </a:p>
        </p:txBody>
      </p:sp>
    </p:spTree>
    <p:extLst>
      <p:ext uri="{BB962C8B-B14F-4D97-AF65-F5344CB8AC3E}">
        <p14:creationId xmlns:p14="http://schemas.microsoft.com/office/powerpoint/2010/main" val="2498438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D06B0-17C8-FC43-EF01-F8D46C7086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8497CB3-9498-1E36-5447-838FC86E16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F3E6979-9EAD-0D41-2FCC-367B832C4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AD57E5-7DE2-07DB-2C6D-0430C54898BD}"/>
              </a:ext>
            </a:extLst>
          </p:cNvPr>
          <p:cNvSpPr>
            <a:spLocks noGrp="1"/>
          </p:cNvSpPr>
          <p:nvPr>
            <p:ph type="dt" sz="half" idx="10"/>
          </p:nvPr>
        </p:nvSpPr>
        <p:spPr/>
        <p:txBody>
          <a:bodyPr/>
          <a:lstStyle/>
          <a:p>
            <a:fld id="{2BCF2E30-BD0B-1E48-AD37-EF89C14D8D21}" type="datetimeFigureOut">
              <a:rPr lang="en-US" smtClean="0"/>
              <a:t>2/3/26</a:t>
            </a:fld>
            <a:endParaRPr lang="en-US"/>
          </a:p>
        </p:txBody>
      </p:sp>
      <p:sp>
        <p:nvSpPr>
          <p:cNvPr id="6" name="Footer Placeholder 5">
            <a:extLst>
              <a:ext uri="{FF2B5EF4-FFF2-40B4-BE49-F238E27FC236}">
                <a16:creationId xmlns:a16="http://schemas.microsoft.com/office/drawing/2014/main" id="{5F3331C5-0599-1A31-1C36-F18294E103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19AC05E-76BE-35DC-F615-83C77C3E0AB0}"/>
              </a:ext>
            </a:extLst>
          </p:cNvPr>
          <p:cNvSpPr>
            <a:spLocks noGrp="1"/>
          </p:cNvSpPr>
          <p:nvPr>
            <p:ph type="sldNum" sz="quarter" idx="12"/>
          </p:nvPr>
        </p:nvSpPr>
        <p:spPr/>
        <p:txBody>
          <a:bodyPr/>
          <a:lstStyle/>
          <a:p>
            <a:fld id="{F6CC4529-5D19-A349-AEDB-52ED1AAFD7E0}" type="slidenum">
              <a:rPr lang="en-US" smtClean="0"/>
              <a:t>‹#›</a:t>
            </a:fld>
            <a:endParaRPr lang="en-US"/>
          </a:p>
        </p:txBody>
      </p:sp>
    </p:spTree>
    <p:extLst>
      <p:ext uri="{BB962C8B-B14F-4D97-AF65-F5344CB8AC3E}">
        <p14:creationId xmlns:p14="http://schemas.microsoft.com/office/powerpoint/2010/main" val="2168120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BF6C32-07CA-6C4E-991A-036F2968E6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27DAF16-823C-2F96-7B92-848F5603B5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3B407C-9816-9D0F-BDDB-C91D7594F1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CF2E30-BD0B-1E48-AD37-EF89C14D8D21}" type="datetimeFigureOut">
              <a:rPr lang="en-US" smtClean="0"/>
              <a:t>2/3/26</a:t>
            </a:fld>
            <a:endParaRPr lang="en-US"/>
          </a:p>
        </p:txBody>
      </p:sp>
      <p:sp>
        <p:nvSpPr>
          <p:cNvPr id="5" name="Footer Placeholder 4">
            <a:extLst>
              <a:ext uri="{FF2B5EF4-FFF2-40B4-BE49-F238E27FC236}">
                <a16:creationId xmlns:a16="http://schemas.microsoft.com/office/drawing/2014/main" id="{43D68154-E576-07F6-8057-97FCAD49FD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BD7AFF7-FC53-D4BF-781B-0AE7D327AF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CC4529-5D19-A349-AEDB-52ED1AAFD7E0}" type="slidenum">
              <a:rPr lang="en-US" smtClean="0"/>
              <a:t>‹#›</a:t>
            </a:fld>
            <a:endParaRPr lang="en-US"/>
          </a:p>
        </p:txBody>
      </p:sp>
    </p:spTree>
    <p:extLst>
      <p:ext uri="{BB962C8B-B14F-4D97-AF65-F5344CB8AC3E}">
        <p14:creationId xmlns:p14="http://schemas.microsoft.com/office/powerpoint/2010/main" val="40653573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6.webp"/><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3" Type="http://schemas.openxmlformats.org/officeDocument/2006/relationships/tags" Target="../tags/tag13.xml"/><Relationship Id="rId18" Type="http://schemas.openxmlformats.org/officeDocument/2006/relationships/tags" Target="../tags/tag18.xml"/><Relationship Id="rId26" Type="http://schemas.openxmlformats.org/officeDocument/2006/relationships/image" Target="../media/image7.png"/><Relationship Id="rId39" Type="http://schemas.openxmlformats.org/officeDocument/2006/relationships/image" Target="../media/image20.png"/><Relationship Id="rId21" Type="http://schemas.openxmlformats.org/officeDocument/2006/relationships/tags" Target="../tags/tag21.xml"/><Relationship Id="rId34" Type="http://schemas.openxmlformats.org/officeDocument/2006/relationships/image" Target="../media/image15.png"/><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tags" Target="../tags/tag17.xml"/><Relationship Id="rId25" Type="http://schemas.openxmlformats.org/officeDocument/2006/relationships/image" Target="../media/image6.png"/><Relationship Id="rId33" Type="http://schemas.openxmlformats.org/officeDocument/2006/relationships/image" Target="../media/image14.png"/><Relationship Id="rId38" Type="http://schemas.openxmlformats.org/officeDocument/2006/relationships/image" Target="../media/image19.png"/><Relationship Id="rId2" Type="http://schemas.openxmlformats.org/officeDocument/2006/relationships/tags" Target="../tags/tag2.xml"/><Relationship Id="rId16" Type="http://schemas.openxmlformats.org/officeDocument/2006/relationships/tags" Target="../tags/tag16.xml"/><Relationship Id="rId20" Type="http://schemas.openxmlformats.org/officeDocument/2006/relationships/tags" Target="../tags/tag20.xml"/><Relationship Id="rId29" Type="http://schemas.openxmlformats.org/officeDocument/2006/relationships/image" Target="../media/image10.pn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24" Type="http://schemas.openxmlformats.org/officeDocument/2006/relationships/image" Target="../media/image5.png"/><Relationship Id="rId32" Type="http://schemas.openxmlformats.org/officeDocument/2006/relationships/image" Target="../media/image13.png"/><Relationship Id="rId37" Type="http://schemas.openxmlformats.org/officeDocument/2006/relationships/image" Target="../media/image18.png"/><Relationship Id="rId40" Type="http://schemas.openxmlformats.org/officeDocument/2006/relationships/image" Target="../media/image21.png"/><Relationship Id="rId5" Type="http://schemas.openxmlformats.org/officeDocument/2006/relationships/tags" Target="../tags/tag5.xml"/><Relationship Id="rId15" Type="http://schemas.openxmlformats.org/officeDocument/2006/relationships/tags" Target="../tags/tag15.xml"/><Relationship Id="rId23" Type="http://schemas.openxmlformats.org/officeDocument/2006/relationships/image" Target="../media/image4.png"/><Relationship Id="rId28" Type="http://schemas.openxmlformats.org/officeDocument/2006/relationships/image" Target="../media/image9.png"/><Relationship Id="rId36" Type="http://schemas.openxmlformats.org/officeDocument/2006/relationships/image" Target="../media/image17.png"/><Relationship Id="rId10" Type="http://schemas.openxmlformats.org/officeDocument/2006/relationships/tags" Target="../tags/tag10.xml"/><Relationship Id="rId19" Type="http://schemas.openxmlformats.org/officeDocument/2006/relationships/tags" Target="../tags/tag19.xml"/><Relationship Id="rId31" Type="http://schemas.openxmlformats.org/officeDocument/2006/relationships/image" Target="../media/image12.png"/><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 Id="rId22" Type="http://schemas.openxmlformats.org/officeDocument/2006/relationships/slideLayout" Target="../slideLayouts/slideLayout1.xml"/><Relationship Id="rId27" Type="http://schemas.openxmlformats.org/officeDocument/2006/relationships/image" Target="../media/image8.png"/><Relationship Id="rId30" Type="http://schemas.openxmlformats.org/officeDocument/2006/relationships/image" Target="../media/image11.png"/><Relationship Id="rId35" Type="http://schemas.openxmlformats.org/officeDocument/2006/relationships/image" Target="../media/image16.png"/><Relationship Id="rId8" Type="http://schemas.openxmlformats.org/officeDocument/2006/relationships/tags" Target="../tags/tag8.xml"/><Relationship Id="rId3" Type="http://schemas.openxmlformats.org/officeDocument/2006/relationships/tags" Target="../tags/tag3.xml"/></Relationships>
</file>

<file path=ppt/slides/_rels/slide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5.webp"/><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49576D6-B225-2D40-BB6F-DF43AF1A88CB}"/>
              </a:ext>
            </a:extLst>
          </p:cNvPr>
          <p:cNvSpPr txBox="1"/>
          <p:nvPr/>
        </p:nvSpPr>
        <p:spPr>
          <a:xfrm>
            <a:off x="285227" y="2836796"/>
            <a:ext cx="11420212" cy="707886"/>
          </a:xfrm>
          <a:prstGeom prst="rect">
            <a:avLst/>
          </a:prstGeom>
          <a:noFill/>
        </p:spPr>
        <p:txBody>
          <a:bodyPr wrap="square" rtlCol="0">
            <a:spAutoFit/>
          </a:bodyPr>
          <a:lstStyle/>
          <a:p>
            <a:pPr algn="ctr"/>
            <a:r>
              <a:rPr lang="en-US" sz="4000" b="1" dirty="0">
                <a:solidFill>
                  <a:srgbClr val="002060"/>
                </a:solidFill>
                <a:latin typeface="Arial" panose="020B0604020202020204" pitchFamily="34" charset="0"/>
                <a:cs typeface="Arial" panose="020B0604020202020204" pitchFamily="34" charset="0"/>
              </a:rPr>
              <a:t>Transcriptomics 101</a:t>
            </a:r>
          </a:p>
        </p:txBody>
      </p:sp>
      <p:sp>
        <p:nvSpPr>
          <p:cNvPr id="7" name="TextBox 6">
            <a:extLst>
              <a:ext uri="{FF2B5EF4-FFF2-40B4-BE49-F238E27FC236}">
                <a16:creationId xmlns:a16="http://schemas.microsoft.com/office/drawing/2014/main" id="{CE46CBD8-668C-4D4F-B9E3-47A4C97F5119}"/>
              </a:ext>
            </a:extLst>
          </p:cNvPr>
          <p:cNvSpPr txBox="1"/>
          <p:nvPr/>
        </p:nvSpPr>
        <p:spPr>
          <a:xfrm>
            <a:off x="2240304" y="4067858"/>
            <a:ext cx="7711391" cy="2123658"/>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Zulekha A. Qadeer, PhD</a:t>
            </a:r>
          </a:p>
          <a:p>
            <a:pPr algn="ctr"/>
            <a:r>
              <a:rPr lang="en-US" sz="2400" dirty="0">
                <a:latin typeface="Arial" panose="020B0604020202020204" pitchFamily="34" charset="0"/>
                <a:cs typeface="Arial" panose="020B0604020202020204" pitchFamily="34" charset="0"/>
              </a:rPr>
              <a:t>Postdoctoral Fellow </a:t>
            </a:r>
          </a:p>
          <a:p>
            <a:pPr algn="ctr"/>
            <a:r>
              <a:rPr lang="en-US" sz="2400" dirty="0">
                <a:latin typeface="Arial" panose="020B0604020202020204" pitchFamily="34" charset="0"/>
                <a:cs typeface="Arial" panose="020B0604020202020204" pitchFamily="34" charset="0"/>
              </a:rPr>
              <a:t>William A. Weiss Lab, UCSF</a:t>
            </a:r>
          </a:p>
          <a:p>
            <a:pPr algn="ctr"/>
            <a:endParaRPr lang="en-US" sz="2000" dirty="0">
              <a:latin typeface="Arial" panose="020B0604020202020204" pitchFamily="34" charset="0"/>
              <a:cs typeface="Arial" panose="020B0604020202020204" pitchFamily="34" charset="0"/>
            </a:endParaRPr>
          </a:p>
          <a:p>
            <a:pPr algn="ctr"/>
            <a:r>
              <a:rPr lang="en-US" sz="2000" dirty="0">
                <a:latin typeface="Arial" panose="020B0604020202020204" pitchFamily="34" charset="0"/>
                <a:cs typeface="Arial" panose="020B0604020202020204" pitchFamily="34" charset="0"/>
              </a:rPr>
              <a:t>PROPEL Literature Review</a:t>
            </a:r>
          </a:p>
          <a:p>
            <a:pPr algn="ctr"/>
            <a:r>
              <a:rPr lang="en-US" sz="2000" dirty="0">
                <a:latin typeface="Arial" panose="020B0604020202020204" pitchFamily="34" charset="0"/>
                <a:cs typeface="Arial" panose="020B0604020202020204" pitchFamily="34" charset="0"/>
              </a:rPr>
              <a:t>January 22</a:t>
            </a:r>
            <a:r>
              <a:rPr lang="en-US" sz="2000" baseline="30000" dirty="0">
                <a:latin typeface="Arial" panose="020B0604020202020204" pitchFamily="34" charset="0"/>
                <a:cs typeface="Arial" panose="020B0604020202020204" pitchFamily="34" charset="0"/>
              </a:rPr>
              <a:t>nd</a:t>
            </a:r>
            <a:r>
              <a:rPr lang="en-US" sz="2000" dirty="0">
                <a:latin typeface="Arial" panose="020B0604020202020204" pitchFamily="34" charset="0"/>
                <a:cs typeface="Arial" panose="020B0604020202020204" pitchFamily="34" charset="0"/>
              </a:rPr>
              <a:t>, 2025</a:t>
            </a:r>
          </a:p>
        </p:txBody>
      </p:sp>
      <p:cxnSp>
        <p:nvCxnSpPr>
          <p:cNvPr id="3" name="Straight Connector 2">
            <a:extLst>
              <a:ext uri="{FF2B5EF4-FFF2-40B4-BE49-F238E27FC236}">
                <a16:creationId xmlns:a16="http://schemas.microsoft.com/office/drawing/2014/main" id="{AFDD3B78-6060-3C48-BBBF-CB370936411D}"/>
              </a:ext>
            </a:extLst>
          </p:cNvPr>
          <p:cNvCxnSpPr>
            <a:cxnSpLocks/>
          </p:cNvCxnSpPr>
          <p:nvPr/>
        </p:nvCxnSpPr>
        <p:spPr>
          <a:xfrm>
            <a:off x="503341" y="3746783"/>
            <a:ext cx="10983985" cy="0"/>
          </a:xfrm>
          <a:prstGeom prst="line">
            <a:avLst/>
          </a:prstGeom>
          <a:ln w="25400">
            <a:solidFill>
              <a:srgbClr val="009193"/>
            </a:solidFill>
          </a:ln>
        </p:spPr>
        <p:style>
          <a:lnRef idx="1">
            <a:schemeClr val="dk1"/>
          </a:lnRef>
          <a:fillRef idx="0">
            <a:schemeClr val="dk1"/>
          </a:fillRef>
          <a:effectRef idx="0">
            <a:schemeClr val="dk1"/>
          </a:effectRef>
          <a:fontRef idx="minor">
            <a:schemeClr val="tx1"/>
          </a:fontRef>
        </p:style>
      </p:cxnSp>
      <p:pic>
        <p:nvPicPr>
          <p:cNvPr id="8" name="Picture 7">
            <a:extLst>
              <a:ext uri="{FF2B5EF4-FFF2-40B4-BE49-F238E27FC236}">
                <a16:creationId xmlns:a16="http://schemas.microsoft.com/office/drawing/2014/main" id="{18BD3BD4-5152-8D42-ADF2-BEB0F6559461}"/>
              </a:ext>
            </a:extLst>
          </p:cNvPr>
          <p:cNvPicPr>
            <a:picLocks noChangeAspect="1"/>
          </p:cNvPicPr>
          <p:nvPr/>
        </p:nvPicPr>
        <p:blipFill>
          <a:blip r:embed="rId2"/>
          <a:stretch>
            <a:fillRect/>
          </a:stretch>
        </p:blipFill>
        <p:spPr>
          <a:xfrm>
            <a:off x="0" y="0"/>
            <a:ext cx="1800837" cy="1800837"/>
          </a:xfrm>
          <a:prstGeom prst="rect">
            <a:avLst/>
          </a:prstGeom>
        </p:spPr>
      </p:pic>
    </p:spTree>
    <p:extLst>
      <p:ext uri="{BB962C8B-B14F-4D97-AF65-F5344CB8AC3E}">
        <p14:creationId xmlns:p14="http://schemas.microsoft.com/office/powerpoint/2010/main" val="18839363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0EE7DC-0DDC-4F44-A993-A647B7BE1447}"/>
              </a:ext>
            </a:extLst>
          </p:cNvPr>
          <p:cNvSpPr/>
          <p:nvPr/>
        </p:nvSpPr>
        <p:spPr bwMode="auto">
          <a:xfrm>
            <a:off x="0" y="5"/>
            <a:ext cx="12192000" cy="578967"/>
          </a:xfrm>
          <a:prstGeom prst="rect">
            <a:avLst/>
          </a:prstGeom>
          <a:gradFill flip="none" rotWithShape="1">
            <a:gsLst>
              <a:gs pos="0">
                <a:srgbClr val="009193">
                  <a:tint val="66000"/>
                  <a:satMod val="160000"/>
                </a:srgbClr>
              </a:gs>
              <a:gs pos="50000">
                <a:srgbClr val="009193">
                  <a:tint val="44500"/>
                  <a:satMod val="160000"/>
                </a:srgbClr>
              </a:gs>
              <a:gs pos="100000">
                <a:srgbClr val="009193">
                  <a:tint val="23500"/>
                  <a:satMod val="160000"/>
                </a:srgbClr>
              </a:gs>
            </a:gsLst>
            <a:lin ang="16200000" scaled="1"/>
            <a:tileRect/>
          </a:gra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5" name="Title 3">
            <a:extLst>
              <a:ext uri="{FF2B5EF4-FFF2-40B4-BE49-F238E27FC236}">
                <a16:creationId xmlns:a16="http://schemas.microsoft.com/office/drawing/2014/main" id="{7C6C2C73-A2F6-7B40-8CA8-44C7D702CA26}"/>
              </a:ext>
            </a:extLst>
          </p:cNvPr>
          <p:cNvSpPr txBox="1">
            <a:spLocks/>
          </p:cNvSpPr>
          <p:nvPr/>
        </p:nvSpPr>
        <p:spPr>
          <a:xfrm>
            <a:off x="1919139" y="68581"/>
            <a:ext cx="8173580" cy="4628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solidFill>
                  <a:srgbClr val="002060"/>
                </a:solidFill>
                <a:latin typeface="Arial" panose="020B0604020202020204" pitchFamily="34" charset="0"/>
                <a:cs typeface="Arial" panose="020B0604020202020204" pitchFamily="34" charset="0"/>
              </a:rPr>
              <a:t>RNA-seq Analysis Pipeline</a:t>
            </a:r>
          </a:p>
        </p:txBody>
      </p:sp>
      <p:pic>
        <p:nvPicPr>
          <p:cNvPr id="6" name="Picture 5" descr="A diagram of a scientific method&#10;&#10;Description automatically generated">
            <a:extLst>
              <a:ext uri="{FF2B5EF4-FFF2-40B4-BE49-F238E27FC236}">
                <a16:creationId xmlns:a16="http://schemas.microsoft.com/office/drawing/2014/main" id="{5C092B9C-CE86-9C12-6AD4-CD261636D038}"/>
              </a:ext>
            </a:extLst>
          </p:cNvPr>
          <p:cNvPicPr>
            <a:picLocks noChangeAspect="1"/>
          </p:cNvPicPr>
          <p:nvPr/>
        </p:nvPicPr>
        <p:blipFill>
          <a:blip r:embed="rId2"/>
          <a:stretch>
            <a:fillRect/>
          </a:stretch>
        </p:blipFill>
        <p:spPr>
          <a:xfrm>
            <a:off x="0" y="832578"/>
            <a:ext cx="6348668" cy="5139598"/>
          </a:xfrm>
          <a:prstGeom prst="rect">
            <a:avLst/>
          </a:prstGeom>
        </p:spPr>
      </p:pic>
      <p:sp>
        <p:nvSpPr>
          <p:cNvPr id="8" name="TextBox 7">
            <a:extLst>
              <a:ext uri="{FF2B5EF4-FFF2-40B4-BE49-F238E27FC236}">
                <a16:creationId xmlns:a16="http://schemas.microsoft.com/office/drawing/2014/main" id="{F00CAE08-8DCB-EA05-25E4-7CEEFAD5004A}"/>
              </a:ext>
            </a:extLst>
          </p:cNvPr>
          <p:cNvSpPr txBox="1"/>
          <p:nvPr/>
        </p:nvSpPr>
        <p:spPr>
          <a:xfrm>
            <a:off x="6267195" y="826862"/>
            <a:ext cx="5926051" cy="5909310"/>
          </a:xfrm>
          <a:prstGeom prst="rect">
            <a:avLst/>
          </a:prstGeom>
          <a:noFill/>
        </p:spPr>
        <p:txBody>
          <a:bodyPr wrap="square">
            <a:spAutoFit/>
          </a:bodyPr>
          <a:lstStyle/>
          <a:p>
            <a:pPr marL="285750" indent="-285750">
              <a:buFont typeface="Arial" panose="020B0604020202020204" pitchFamily="34" charset="0"/>
              <a:buChar char="•"/>
            </a:pPr>
            <a:r>
              <a:rPr lang="en-US" b="0" i="0" dirty="0">
                <a:solidFill>
                  <a:srgbClr val="222222"/>
                </a:solidFill>
                <a:effectLst/>
                <a:latin typeface="Arial" panose="020B0604020202020204" pitchFamily="34" charset="0"/>
              </a:rPr>
              <a:t>The bioinformatics analysis starts with the refinement of the sequence reads using </a:t>
            </a:r>
            <a:r>
              <a:rPr lang="en-US" b="0" i="0" dirty="0" err="1">
                <a:solidFill>
                  <a:srgbClr val="222222"/>
                </a:solidFill>
                <a:effectLst/>
                <a:latin typeface="Arial" panose="020B0604020202020204" pitchFamily="34" charset="0"/>
              </a:rPr>
              <a:t>FastQC</a:t>
            </a:r>
            <a:r>
              <a:rPr lang="en-US" b="0" i="0" dirty="0">
                <a:solidFill>
                  <a:srgbClr val="222222"/>
                </a:solidFill>
                <a:effectLst/>
                <a:latin typeface="Arial" panose="020B0604020202020204" pitchFamily="34" charset="0"/>
              </a:rPr>
              <a:t>, which involves the removal of the adapter sequences, the trimming and discarding of reads based on quality, and the filtration of the sequence reads based on K-</a:t>
            </a:r>
            <a:r>
              <a:rPr lang="en-US" b="0" i="0" dirty="0" err="1">
                <a:solidFill>
                  <a:srgbClr val="222222"/>
                </a:solidFill>
                <a:effectLst/>
                <a:latin typeface="Arial" panose="020B0604020202020204" pitchFamily="34" charset="0"/>
              </a:rPr>
              <a:t>mer</a:t>
            </a:r>
            <a:r>
              <a:rPr lang="en-US" b="0" i="0" dirty="0">
                <a:solidFill>
                  <a:srgbClr val="222222"/>
                </a:solidFill>
                <a:effectLst/>
                <a:latin typeface="Arial" panose="020B0604020202020204" pitchFamily="34" charset="0"/>
              </a:rPr>
              <a:t> coverage. </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dirty="0">
                <a:solidFill>
                  <a:srgbClr val="222222"/>
                </a:solidFill>
                <a:latin typeface="Arial" panose="020B0604020202020204" pitchFamily="34" charset="0"/>
              </a:rPr>
              <a:t>F</a:t>
            </a:r>
            <a:r>
              <a:rPr lang="en-US" b="0" i="0" dirty="0">
                <a:solidFill>
                  <a:srgbClr val="222222"/>
                </a:solidFill>
                <a:effectLst/>
                <a:latin typeface="Arial" panose="020B0604020202020204" pitchFamily="34" charset="0"/>
              </a:rPr>
              <a:t>iltered sequence reads are de novo assembled or aligned to a reference genome. Various choices of alignment tools and assemblies are available</a:t>
            </a:r>
            <a:r>
              <a:rPr lang="en-US" dirty="0">
                <a:solidFill>
                  <a:srgbClr val="222222"/>
                </a:solidFill>
                <a:latin typeface="Arial" panose="020B0604020202020204" pitchFamily="34" charset="0"/>
              </a:rPr>
              <a:t>, including </a:t>
            </a:r>
            <a:r>
              <a:rPr lang="en-US" b="0" i="0" dirty="0">
                <a:solidFill>
                  <a:srgbClr val="222222"/>
                </a:solidFill>
                <a:effectLst/>
                <a:latin typeface="Arial" panose="020B0604020202020204" pitchFamily="34" charset="0"/>
              </a:rPr>
              <a:t>STAR, GSNAP, GEM, </a:t>
            </a:r>
            <a:r>
              <a:rPr lang="en-US" b="0" i="0" dirty="0" err="1">
                <a:solidFill>
                  <a:srgbClr val="222222"/>
                </a:solidFill>
                <a:effectLst/>
                <a:latin typeface="Arial" panose="020B0604020202020204" pitchFamily="34" charset="0"/>
              </a:rPr>
              <a:t>MAPslice</a:t>
            </a:r>
            <a:r>
              <a:rPr lang="en-US" b="0" i="0" dirty="0">
                <a:solidFill>
                  <a:srgbClr val="222222"/>
                </a:solidFill>
                <a:effectLst/>
                <a:latin typeface="Arial" panose="020B0604020202020204" pitchFamily="34" charset="0"/>
              </a:rPr>
              <a:t> etc. </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b="0" i="0" dirty="0">
                <a:solidFill>
                  <a:srgbClr val="222222"/>
                </a:solidFill>
                <a:effectLst/>
                <a:latin typeface="Arial" panose="020B0604020202020204" pitchFamily="34" charset="0"/>
              </a:rPr>
              <a:t>Cufflinks, </a:t>
            </a:r>
            <a:r>
              <a:rPr lang="en-US" b="0" i="0" dirty="0" err="1">
                <a:solidFill>
                  <a:srgbClr val="222222"/>
                </a:solidFill>
                <a:effectLst/>
                <a:latin typeface="Arial" panose="020B0604020202020204" pitchFamily="34" charset="0"/>
              </a:rPr>
              <a:t>featureCounts</a:t>
            </a:r>
            <a:r>
              <a:rPr lang="en-US" b="0" i="0" dirty="0">
                <a:solidFill>
                  <a:srgbClr val="222222"/>
                </a:solidFill>
                <a:effectLst/>
                <a:latin typeface="Arial" panose="020B0604020202020204" pitchFamily="34" charset="0"/>
              </a:rPr>
              <a:t>, or </a:t>
            </a:r>
            <a:r>
              <a:rPr lang="en-US" b="0" i="0" dirty="0" err="1">
                <a:solidFill>
                  <a:srgbClr val="222222"/>
                </a:solidFill>
                <a:effectLst/>
                <a:latin typeface="Arial" panose="020B0604020202020204" pitchFamily="34" charset="0"/>
              </a:rPr>
              <a:t>HTSeq</a:t>
            </a:r>
            <a:r>
              <a:rPr lang="en-US" dirty="0">
                <a:solidFill>
                  <a:srgbClr val="222222"/>
                </a:solidFill>
                <a:latin typeface="Arial" panose="020B0604020202020204" pitchFamily="34" charset="0"/>
              </a:rPr>
              <a:t> </a:t>
            </a:r>
            <a:r>
              <a:rPr lang="en-US" b="0" i="0" dirty="0">
                <a:solidFill>
                  <a:srgbClr val="222222"/>
                </a:solidFill>
                <a:effectLst/>
                <a:latin typeface="Arial" panose="020B0604020202020204" pitchFamily="34" charset="0"/>
              </a:rPr>
              <a:t>are employed for transcriptome assembly and quantification.</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dirty="0">
                <a:solidFill>
                  <a:srgbClr val="222222"/>
                </a:solidFill>
                <a:latin typeface="Arial" panose="020B0604020202020204" pitchFamily="34" charset="0"/>
              </a:rPr>
              <a:t>D</a:t>
            </a:r>
            <a:r>
              <a:rPr lang="en-US" b="0" i="0" dirty="0">
                <a:solidFill>
                  <a:srgbClr val="222222"/>
                </a:solidFill>
                <a:effectLst/>
                <a:latin typeface="Arial" panose="020B0604020202020204" pitchFamily="34" charset="0"/>
              </a:rPr>
              <a:t>ifferential expression analyses could be performed by employing tools such as </a:t>
            </a:r>
            <a:r>
              <a:rPr lang="en-US" b="0" i="0" dirty="0" err="1">
                <a:solidFill>
                  <a:srgbClr val="222222"/>
                </a:solidFill>
                <a:effectLst/>
                <a:latin typeface="Arial" panose="020B0604020202020204" pitchFamily="34" charset="0"/>
              </a:rPr>
              <a:t>DESeq</a:t>
            </a:r>
            <a:r>
              <a:rPr lang="en-US" b="0" i="0" dirty="0">
                <a:solidFill>
                  <a:srgbClr val="222222"/>
                </a:solidFill>
                <a:effectLst/>
                <a:latin typeface="Arial" panose="020B0604020202020204" pitchFamily="34" charset="0"/>
              </a:rPr>
              <a:t>, </a:t>
            </a:r>
            <a:r>
              <a:rPr lang="en-US" b="0" i="0" dirty="0" err="1">
                <a:solidFill>
                  <a:srgbClr val="222222"/>
                </a:solidFill>
                <a:effectLst/>
                <a:latin typeface="Arial" panose="020B0604020202020204" pitchFamily="34" charset="0"/>
              </a:rPr>
              <a:t>DEGseq</a:t>
            </a:r>
            <a:r>
              <a:rPr lang="en-US" b="0" i="0" dirty="0">
                <a:solidFill>
                  <a:srgbClr val="222222"/>
                </a:solidFill>
                <a:effectLst/>
                <a:latin typeface="Arial" panose="020B0604020202020204" pitchFamily="34" charset="0"/>
              </a:rPr>
              <a:t>, </a:t>
            </a:r>
            <a:r>
              <a:rPr lang="en-US" b="0" i="0" dirty="0" err="1">
                <a:solidFill>
                  <a:srgbClr val="222222"/>
                </a:solidFill>
                <a:effectLst/>
                <a:latin typeface="Arial" panose="020B0604020202020204" pitchFamily="34" charset="0"/>
              </a:rPr>
              <a:t>Bayseq</a:t>
            </a:r>
            <a:r>
              <a:rPr lang="en-US" b="0" i="0" dirty="0">
                <a:solidFill>
                  <a:srgbClr val="222222"/>
                </a:solidFill>
                <a:effectLst/>
                <a:latin typeface="Arial" panose="020B0604020202020204" pitchFamily="34" charset="0"/>
              </a:rPr>
              <a:t>, </a:t>
            </a:r>
            <a:r>
              <a:rPr lang="en-US" b="0" i="0" dirty="0" err="1">
                <a:solidFill>
                  <a:srgbClr val="222222"/>
                </a:solidFill>
                <a:effectLst/>
                <a:latin typeface="Arial" panose="020B0604020202020204" pitchFamily="34" charset="0"/>
              </a:rPr>
              <a:t>EdgeR</a:t>
            </a:r>
            <a:r>
              <a:rPr lang="en-US" b="0" i="0" dirty="0">
                <a:solidFill>
                  <a:srgbClr val="222222"/>
                </a:solidFill>
                <a:effectLst/>
                <a:latin typeface="Arial" panose="020B0604020202020204" pitchFamily="34" charset="0"/>
              </a:rPr>
              <a:t> etc. </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b="0" i="0" dirty="0">
                <a:solidFill>
                  <a:srgbClr val="222222"/>
                </a:solidFill>
                <a:effectLst/>
                <a:latin typeface="Arial" panose="020B0604020202020204" pitchFamily="34" charset="0"/>
              </a:rPr>
              <a:t>The desired choice of bioinformatics tools is always based on a researcher’s preferences and objectives.</a:t>
            </a:r>
            <a:endParaRPr lang="en-US" dirty="0"/>
          </a:p>
        </p:txBody>
      </p:sp>
    </p:spTree>
    <p:extLst>
      <p:ext uri="{BB962C8B-B14F-4D97-AF65-F5344CB8AC3E}">
        <p14:creationId xmlns:p14="http://schemas.microsoft.com/office/powerpoint/2010/main" val="3389334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0EE7DC-0DDC-4F44-A993-A647B7BE1447}"/>
              </a:ext>
            </a:extLst>
          </p:cNvPr>
          <p:cNvSpPr/>
          <p:nvPr/>
        </p:nvSpPr>
        <p:spPr bwMode="auto">
          <a:xfrm>
            <a:off x="0" y="5"/>
            <a:ext cx="12192000" cy="578967"/>
          </a:xfrm>
          <a:prstGeom prst="rect">
            <a:avLst/>
          </a:prstGeom>
          <a:gradFill flip="none" rotWithShape="1">
            <a:gsLst>
              <a:gs pos="0">
                <a:srgbClr val="009193">
                  <a:tint val="66000"/>
                  <a:satMod val="160000"/>
                </a:srgbClr>
              </a:gs>
              <a:gs pos="50000">
                <a:srgbClr val="009193">
                  <a:tint val="44500"/>
                  <a:satMod val="160000"/>
                </a:srgbClr>
              </a:gs>
              <a:gs pos="100000">
                <a:srgbClr val="009193">
                  <a:tint val="23500"/>
                  <a:satMod val="160000"/>
                </a:srgbClr>
              </a:gs>
            </a:gsLst>
            <a:lin ang="16200000" scaled="1"/>
            <a:tileRect/>
          </a:gra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5" name="Title 3">
            <a:extLst>
              <a:ext uri="{FF2B5EF4-FFF2-40B4-BE49-F238E27FC236}">
                <a16:creationId xmlns:a16="http://schemas.microsoft.com/office/drawing/2014/main" id="{7C6C2C73-A2F6-7B40-8CA8-44C7D702CA26}"/>
              </a:ext>
            </a:extLst>
          </p:cNvPr>
          <p:cNvSpPr txBox="1">
            <a:spLocks/>
          </p:cNvSpPr>
          <p:nvPr/>
        </p:nvSpPr>
        <p:spPr>
          <a:xfrm>
            <a:off x="1919139" y="68581"/>
            <a:ext cx="8173580" cy="4628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solidFill>
                  <a:srgbClr val="002060"/>
                </a:solidFill>
                <a:latin typeface="Arial" panose="020B0604020202020204" pitchFamily="34" charset="0"/>
                <a:cs typeface="Arial" panose="020B0604020202020204" pitchFamily="34" charset="0"/>
              </a:rPr>
              <a:t>RNA-seq Impact on Field  </a:t>
            </a:r>
          </a:p>
        </p:txBody>
      </p:sp>
      <p:sp>
        <p:nvSpPr>
          <p:cNvPr id="6" name="TextBox 5">
            <a:extLst>
              <a:ext uri="{FF2B5EF4-FFF2-40B4-BE49-F238E27FC236}">
                <a16:creationId xmlns:a16="http://schemas.microsoft.com/office/drawing/2014/main" id="{6E424859-3D74-469E-B0A1-882411DDC7A5}"/>
              </a:ext>
            </a:extLst>
          </p:cNvPr>
          <p:cNvSpPr txBox="1"/>
          <p:nvPr/>
        </p:nvSpPr>
        <p:spPr>
          <a:xfrm>
            <a:off x="899556" y="1018884"/>
            <a:ext cx="9830357" cy="5078313"/>
          </a:xfrm>
          <a:prstGeom prst="rect">
            <a:avLst/>
          </a:prstGeom>
          <a:noFill/>
        </p:spPr>
        <p:txBody>
          <a:bodyPr wrap="square">
            <a:spAutoFit/>
          </a:bodyPr>
          <a:lstStyle/>
          <a:p>
            <a:pPr marL="285750" indent="-285750">
              <a:buFont typeface="Arial" panose="020B0604020202020204" pitchFamily="34" charset="0"/>
              <a:buChar char="•"/>
            </a:pPr>
            <a:r>
              <a:rPr lang="en-US" b="0" i="0" dirty="0">
                <a:solidFill>
                  <a:srgbClr val="212121"/>
                </a:solidFill>
                <a:effectLst/>
                <a:latin typeface="Arial" panose="020B0604020202020204" pitchFamily="34" charset="0"/>
                <a:cs typeface="Arial" panose="020B0604020202020204" pitchFamily="34" charset="0"/>
              </a:rPr>
              <a:t>RNA-seq methods have revolutionized modern biology and clinical applications, driven by continuous efforts of the bioinformatics community to develop accurate and scalable computational tools.</a:t>
            </a:r>
          </a:p>
          <a:p>
            <a:pPr marL="285750" indent="-285750">
              <a:buFont typeface="Arial" panose="020B0604020202020204" pitchFamily="34" charset="0"/>
              <a:buChar char="•"/>
            </a:pPr>
            <a:endParaRPr lang="en-US" dirty="0">
              <a:solidFill>
                <a:srgbClr val="21212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Ability to analyze a large and wide range of biological datasets, enabling new explorations of novel and existing biological problems.</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Robust accuracy, precision, and reliability of gene expression analyses in cells and tissue, which lead to the improved downstream application in studying disease and development.</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However, transcription is, fundamentally, a stochastic process and mammalian cells are known to have non-continuous, bursting transcription, which inherently leads to variable cellular states.</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Thus, bulk RNA-seq may not give a comprehensive picture of the cellular states within a tissue or organ. </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5175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C94612-420B-58EE-89F2-35C15982ABF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3348E7D-52EC-C0AA-33EC-B39005206611}"/>
              </a:ext>
            </a:extLst>
          </p:cNvPr>
          <p:cNvSpPr/>
          <p:nvPr/>
        </p:nvSpPr>
        <p:spPr bwMode="auto">
          <a:xfrm>
            <a:off x="0" y="5"/>
            <a:ext cx="12192000" cy="578967"/>
          </a:xfrm>
          <a:prstGeom prst="rect">
            <a:avLst/>
          </a:prstGeom>
          <a:gradFill flip="none" rotWithShape="1">
            <a:gsLst>
              <a:gs pos="0">
                <a:srgbClr val="009193">
                  <a:tint val="66000"/>
                  <a:satMod val="160000"/>
                </a:srgbClr>
              </a:gs>
              <a:gs pos="50000">
                <a:srgbClr val="009193">
                  <a:tint val="44500"/>
                  <a:satMod val="160000"/>
                </a:srgbClr>
              </a:gs>
              <a:gs pos="100000">
                <a:srgbClr val="009193">
                  <a:tint val="23500"/>
                  <a:satMod val="160000"/>
                </a:srgbClr>
              </a:gs>
            </a:gsLst>
            <a:lin ang="16200000" scaled="1"/>
            <a:tileRect/>
          </a:gra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5" name="Title 3">
            <a:extLst>
              <a:ext uri="{FF2B5EF4-FFF2-40B4-BE49-F238E27FC236}">
                <a16:creationId xmlns:a16="http://schemas.microsoft.com/office/drawing/2014/main" id="{17F19DB9-B3DC-B402-A9C8-1FCE555A17E0}"/>
              </a:ext>
            </a:extLst>
          </p:cNvPr>
          <p:cNvSpPr txBox="1">
            <a:spLocks/>
          </p:cNvSpPr>
          <p:nvPr/>
        </p:nvSpPr>
        <p:spPr>
          <a:xfrm>
            <a:off x="1919139" y="68581"/>
            <a:ext cx="8173580" cy="4628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solidFill>
                  <a:srgbClr val="002060"/>
                </a:solidFill>
                <a:latin typeface="Arial" panose="020B0604020202020204" pitchFamily="34" charset="0"/>
                <a:cs typeface="Arial" panose="020B0604020202020204" pitchFamily="34" charset="0"/>
              </a:rPr>
              <a:t>New technologies in long-read sequencing </a:t>
            </a:r>
          </a:p>
        </p:txBody>
      </p:sp>
      <p:sp>
        <p:nvSpPr>
          <p:cNvPr id="6" name="TextBox 5">
            <a:extLst>
              <a:ext uri="{FF2B5EF4-FFF2-40B4-BE49-F238E27FC236}">
                <a16:creationId xmlns:a16="http://schemas.microsoft.com/office/drawing/2014/main" id="{DD458D42-A7A4-B7CF-2BB9-A65121E54457}"/>
              </a:ext>
            </a:extLst>
          </p:cNvPr>
          <p:cNvSpPr txBox="1"/>
          <p:nvPr/>
        </p:nvSpPr>
        <p:spPr>
          <a:xfrm>
            <a:off x="598311" y="4272677"/>
            <a:ext cx="10995377" cy="2585323"/>
          </a:xfrm>
          <a:prstGeom prst="rect">
            <a:avLst/>
          </a:prstGeom>
          <a:noFill/>
        </p:spPr>
        <p:txBody>
          <a:bodyPr wrap="square">
            <a:spAutoFit/>
          </a:bodyPr>
          <a:lstStyle/>
          <a:p>
            <a:pPr marL="285750" indent="-285750">
              <a:buFont typeface="Arial" panose="020B0604020202020204" pitchFamily="34" charset="0"/>
              <a:buChar char="•"/>
            </a:pPr>
            <a:r>
              <a:rPr lang="en-US" dirty="0">
                <a:solidFill>
                  <a:srgbClr val="212121"/>
                </a:solidFill>
                <a:latin typeface="Arial" panose="020B0604020202020204" pitchFamily="34" charset="0"/>
                <a:cs typeface="Arial" panose="020B0604020202020204" pitchFamily="34" charset="0"/>
              </a:rPr>
              <a:t>Current limitations have biased the annotation toward multi-</a:t>
            </a:r>
            <a:r>
              <a:rPr lang="en-US" dirty="0" err="1">
                <a:solidFill>
                  <a:srgbClr val="212121"/>
                </a:solidFill>
                <a:latin typeface="Arial" panose="020B0604020202020204" pitchFamily="34" charset="0"/>
                <a:cs typeface="Arial" panose="020B0604020202020204" pitchFamily="34" charset="0"/>
              </a:rPr>
              <a:t>exonic</a:t>
            </a:r>
            <a:r>
              <a:rPr lang="en-US" dirty="0">
                <a:solidFill>
                  <a:srgbClr val="212121"/>
                </a:solidFill>
                <a:latin typeface="Arial" panose="020B0604020202020204" pitchFamily="34" charset="0"/>
                <a:cs typeface="Arial" panose="020B0604020202020204" pitchFamily="34" charset="0"/>
              </a:rPr>
              <a:t> protein coding genes and require good genome annotation.  </a:t>
            </a:r>
          </a:p>
          <a:p>
            <a:endParaRPr lang="en-US" dirty="0">
              <a:solidFill>
                <a:srgbClr val="21212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Pacific Biosciences and Oxford Nanopore Technologies have developed better technologies to improve transcript assembly of many organisms </a:t>
            </a:r>
          </a:p>
          <a:p>
            <a:pPr marL="742950" lvl="1" indent="-285750">
              <a:buFont typeface="Arial" panose="020B0604020202020204" pitchFamily="34" charset="0"/>
              <a:buChar char="•"/>
            </a:pPr>
            <a:r>
              <a:rPr lang="en-US" dirty="0">
                <a:latin typeface="Arial" panose="020B0604020202020204" pitchFamily="34" charset="0"/>
                <a:cs typeface="Arial" panose="020B0604020202020204" pitchFamily="34" charset="0"/>
              </a:rPr>
              <a:t>Up to 20 kb for PacBio and up to 4 MB for Nanopore</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Long-read sequencing has better potential to capture full-length and novel transcripts, alternative splicing events, gene fusions in tumor samples, and differentially expressed or allele-specific isoforms. </a:t>
            </a:r>
          </a:p>
        </p:txBody>
      </p:sp>
      <p:pic>
        <p:nvPicPr>
          <p:cNvPr id="3" name="Picture 2" descr="A diagram of a sequence of sequence&#10;&#10;Description automatically generated with medium confidence">
            <a:extLst>
              <a:ext uri="{FF2B5EF4-FFF2-40B4-BE49-F238E27FC236}">
                <a16:creationId xmlns:a16="http://schemas.microsoft.com/office/drawing/2014/main" id="{3C44A1E6-15EE-9A6F-D5E9-678CB39F0AAA}"/>
              </a:ext>
            </a:extLst>
          </p:cNvPr>
          <p:cNvPicPr>
            <a:picLocks noChangeAspect="1"/>
          </p:cNvPicPr>
          <p:nvPr/>
        </p:nvPicPr>
        <p:blipFill>
          <a:blip r:embed="rId2"/>
          <a:srcRect t="4791" r="2336"/>
          <a:stretch/>
        </p:blipFill>
        <p:spPr>
          <a:xfrm>
            <a:off x="1828828" y="697922"/>
            <a:ext cx="8173580" cy="3610077"/>
          </a:xfrm>
          <a:prstGeom prst="rect">
            <a:avLst/>
          </a:prstGeom>
        </p:spPr>
      </p:pic>
    </p:spTree>
    <p:extLst>
      <p:ext uri="{BB962C8B-B14F-4D97-AF65-F5344CB8AC3E}">
        <p14:creationId xmlns:p14="http://schemas.microsoft.com/office/powerpoint/2010/main" val="2685726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0EE7DC-0DDC-4F44-A993-A647B7BE1447}"/>
              </a:ext>
            </a:extLst>
          </p:cNvPr>
          <p:cNvSpPr/>
          <p:nvPr/>
        </p:nvSpPr>
        <p:spPr bwMode="auto">
          <a:xfrm>
            <a:off x="0" y="5"/>
            <a:ext cx="12192000" cy="578967"/>
          </a:xfrm>
          <a:prstGeom prst="rect">
            <a:avLst/>
          </a:prstGeom>
          <a:gradFill flip="none" rotWithShape="1">
            <a:gsLst>
              <a:gs pos="0">
                <a:srgbClr val="009193">
                  <a:tint val="66000"/>
                  <a:satMod val="160000"/>
                </a:srgbClr>
              </a:gs>
              <a:gs pos="50000">
                <a:srgbClr val="009193">
                  <a:tint val="44500"/>
                  <a:satMod val="160000"/>
                </a:srgbClr>
              </a:gs>
              <a:gs pos="100000">
                <a:srgbClr val="009193">
                  <a:tint val="23500"/>
                  <a:satMod val="160000"/>
                </a:srgbClr>
              </a:gs>
            </a:gsLst>
            <a:lin ang="16200000" scaled="1"/>
            <a:tileRect/>
          </a:gra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5" name="Title 3">
            <a:extLst>
              <a:ext uri="{FF2B5EF4-FFF2-40B4-BE49-F238E27FC236}">
                <a16:creationId xmlns:a16="http://schemas.microsoft.com/office/drawing/2014/main" id="{7C6C2C73-A2F6-7B40-8CA8-44C7D702CA26}"/>
              </a:ext>
            </a:extLst>
          </p:cNvPr>
          <p:cNvSpPr txBox="1">
            <a:spLocks/>
          </p:cNvSpPr>
          <p:nvPr/>
        </p:nvSpPr>
        <p:spPr>
          <a:xfrm>
            <a:off x="1919139" y="68581"/>
            <a:ext cx="8173580" cy="4628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solidFill>
                  <a:srgbClr val="002060"/>
                </a:solidFill>
                <a:latin typeface="Arial" panose="020B0604020202020204" pitchFamily="34" charset="0"/>
                <a:cs typeface="Arial" panose="020B0604020202020204" pitchFamily="34" charset="0"/>
              </a:rPr>
              <a:t>Why single-cell </a:t>
            </a:r>
            <a:r>
              <a:rPr lang="en-US" sz="2400" b="1" dirty="0" err="1">
                <a:solidFill>
                  <a:srgbClr val="002060"/>
                </a:solidFill>
                <a:latin typeface="Arial" panose="020B0604020202020204" pitchFamily="34" charset="0"/>
                <a:cs typeface="Arial" panose="020B0604020202020204" pitchFamily="34" charset="0"/>
              </a:rPr>
              <a:t>RNAseq</a:t>
            </a:r>
            <a:r>
              <a:rPr lang="en-US" sz="2400" b="1" dirty="0">
                <a:solidFill>
                  <a:srgbClr val="002060"/>
                </a:solidFill>
                <a:latin typeface="Arial" panose="020B0604020202020204" pitchFamily="34" charset="0"/>
                <a:cs typeface="Arial" panose="020B0604020202020204" pitchFamily="34" charset="0"/>
              </a:rPr>
              <a:t>?</a:t>
            </a:r>
          </a:p>
        </p:txBody>
      </p:sp>
      <p:grpSp>
        <p:nvGrpSpPr>
          <p:cNvPr id="17" name="Group 16">
            <a:extLst>
              <a:ext uri="{FF2B5EF4-FFF2-40B4-BE49-F238E27FC236}">
                <a16:creationId xmlns:a16="http://schemas.microsoft.com/office/drawing/2014/main" id="{4EA4B5E2-B36B-BEFB-B7EB-8405705CEF34}"/>
              </a:ext>
            </a:extLst>
          </p:cNvPr>
          <p:cNvGrpSpPr/>
          <p:nvPr/>
        </p:nvGrpSpPr>
        <p:grpSpPr>
          <a:xfrm>
            <a:off x="2989367" y="600016"/>
            <a:ext cx="6213266" cy="3825341"/>
            <a:chOff x="4458693" y="1281049"/>
            <a:chExt cx="6430978" cy="3694712"/>
          </a:xfrm>
        </p:grpSpPr>
        <p:pic>
          <p:nvPicPr>
            <p:cNvPr id="15" name="Picture 14" descr="A close-up of a diagram&#10;&#10;Description automatically generated">
              <a:extLst>
                <a:ext uri="{FF2B5EF4-FFF2-40B4-BE49-F238E27FC236}">
                  <a16:creationId xmlns:a16="http://schemas.microsoft.com/office/drawing/2014/main" id="{504229C0-744A-A132-45F3-E7314B4EE1AA}"/>
                </a:ext>
              </a:extLst>
            </p:cNvPr>
            <p:cNvPicPr>
              <a:picLocks noChangeAspect="1"/>
            </p:cNvPicPr>
            <p:nvPr/>
          </p:nvPicPr>
          <p:blipFill rotWithShape="1">
            <a:blip r:embed="rId2"/>
            <a:srcRect r="52919" b="56701"/>
            <a:stretch/>
          </p:blipFill>
          <p:spPr>
            <a:xfrm>
              <a:off x="4458693" y="1281049"/>
              <a:ext cx="6229099" cy="3694712"/>
            </a:xfrm>
            <a:prstGeom prst="rect">
              <a:avLst/>
            </a:prstGeom>
          </p:spPr>
        </p:pic>
        <p:sp>
          <p:nvSpPr>
            <p:cNvPr id="16" name="TextBox 15">
              <a:extLst>
                <a:ext uri="{FF2B5EF4-FFF2-40B4-BE49-F238E27FC236}">
                  <a16:creationId xmlns:a16="http://schemas.microsoft.com/office/drawing/2014/main" id="{B7CE19CF-3ED8-4845-4889-6EA0A8098243}"/>
                </a:ext>
              </a:extLst>
            </p:cNvPr>
            <p:cNvSpPr txBox="1"/>
            <p:nvPr/>
          </p:nvSpPr>
          <p:spPr>
            <a:xfrm>
              <a:off x="7517079" y="2844325"/>
              <a:ext cx="3372592" cy="2024558"/>
            </a:xfrm>
            <a:prstGeom prst="rect">
              <a:avLst/>
            </a:prstGeom>
            <a:solidFill>
              <a:schemeClr val="bg1"/>
            </a:solidFill>
          </p:spPr>
          <p:txBody>
            <a:bodyPr wrap="square" rtlCol="0">
              <a:spAutoFit/>
            </a:bodyPr>
            <a:lstStyle/>
            <a:p>
              <a:endParaRPr lang="en-US" dirty="0"/>
            </a:p>
          </p:txBody>
        </p:sp>
      </p:grpSp>
      <p:sp>
        <p:nvSpPr>
          <p:cNvPr id="10" name="TextBox 9">
            <a:extLst>
              <a:ext uri="{FF2B5EF4-FFF2-40B4-BE49-F238E27FC236}">
                <a16:creationId xmlns:a16="http://schemas.microsoft.com/office/drawing/2014/main" id="{BFD16E26-43CC-AC87-5E0C-B5A31783A936}"/>
              </a:ext>
            </a:extLst>
          </p:cNvPr>
          <p:cNvSpPr txBox="1"/>
          <p:nvPr/>
        </p:nvSpPr>
        <p:spPr>
          <a:xfrm>
            <a:off x="647821" y="4037610"/>
            <a:ext cx="10592790" cy="3416320"/>
          </a:xfrm>
          <a:prstGeom prst="rect">
            <a:avLst/>
          </a:prstGeom>
          <a:noFill/>
        </p:spPr>
        <p:txBody>
          <a:bodyPr wrap="square">
            <a:spAutoFit/>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Bulk RNA-seq returns the average expression of an entire cell population. The average behavior measured in populations of cells does not always reflect the behavior in individual cells. </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effectLst/>
                <a:latin typeface="Arial" panose="020B0604020202020204" pitchFamily="34" charset="0"/>
                <a:cs typeface="Arial" panose="020B0604020202020204" pitchFamily="34" charset="0"/>
              </a:rPr>
              <a:t>Tissues/organs are usually made up of very different types of cells</a:t>
            </a:r>
            <a:r>
              <a:rPr lang="en-US" dirty="0">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that are often difficult to separate prior to the experiment.</a:t>
            </a:r>
          </a:p>
          <a:p>
            <a:pPr marL="285750" indent="-285750">
              <a:buFont typeface="Arial" panose="020B0604020202020204" pitchFamily="34" charset="0"/>
              <a:buChar char="•"/>
            </a:pPr>
            <a:endParaRPr lang="en-US" dirty="0">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Can identify heterogeneity at the cellular level in disease states. </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effectLst/>
                <a:latin typeface="Helvetica" pitchFamily="2" charset="0"/>
              </a:rPr>
              <a:t>Single-cell analyses are needed to fully understand the cellular specificity and complexity of tissue microenvironments</a:t>
            </a:r>
          </a:p>
          <a:p>
            <a:pPr marL="285750" indent="-285750">
              <a:buFont typeface="Arial" panose="020B0604020202020204" pitchFamily="34" charset="0"/>
              <a:buChar char="•"/>
            </a:pPr>
            <a:endParaRPr lang="en-US" dirty="0">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6EA854F4-FFE8-A7C0-6F22-853F5A259B4F}"/>
              </a:ext>
            </a:extLst>
          </p:cNvPr>
          <p:cNvSpPr txBox="1"/>
          <p:nvPr/>
        </p:nvSpPr>
        <p:spPr>
          <a:xfrm>
            <a:off x="6371198" y="3611590"/>
            <a:ext cx="2404451" cy="276999"/>
          </a:xfrm>
          <a:prstGeom prst="rect">
            <a:avLst/>
          </a:prstGeom>
          <a:noFill/>
        </p:spPr>
        <p:txBody>
          <a:bodyPr wrap="square" rtlCol="0">
            <a:spAutoFit/>
          </a:bodyPr>
          <a:lstStyle/>
          <a:p>
            <a:pPr algn="r"/>
            <a:r>
              <a:rPr lang="en-US" sz="1200" dirty="0" err="1">
                <a:latin typeface="Arial" panose="020B0604020202020204" pitchFamily="34" charset="0"/>
                <a:cs typeface="Arial" panose="020B0604020202020204" pitchFamily="34" charset="0"/>
              </a:rPr>
              <a:t>Madissoon</a:t>
            </a:r>
            <a:r>
              <a:rPr lang="en-US" sz="1200" dirty="0">
                <a:latin typeface="Arial" panose="020B0604020202020204" pitchFamily="34" charset="0"/>
                <a:cs typeface="Arial" panose="020B0604020202020204" pitchFamily="34" charset="0"/>
              </a:rPr>
              <a:t> et al., 2023</a:t>
            </a:r>
          </a:p>
        </p:txBody>
      </p:sp>
    </p:spTree>
    <p:extLst>
      <p:ext uri="{BB962C8B-B14F-4D97-AF65-F5344CB8AC3E}">
        <p14:creationId xmlns:p14="http://schemas.microsoft.com/office/powerpoint/2010/main" val="3240162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0EE7DC-0DDC-4F44-A993-A647B7BE1447}"/>
              </a:ext>
            </a:extLst>
          </p:cNvPr>
          <p:cNvSpPr/>
          <p:nvPr/>
        </p:nvSpPr>
        <p:spPr bwMode="auto">
          <a:xfrm>
            <a:off x="0" y="5"/>
            <a:ext cx="12192000" cy="578967"/>
          </a:xfrm>
          <a:prstGeom prst="rect">
            <a:avLst/>
          </a:prstGeom>
          <a:gradFill flip="none" rotWithShape="1">
            <a:gsLst>
              <a:gs pos="0">
                <a:srgbClr val="009193">
                  <a:tint val="66000"/>
                  <a:satMod val="160000"/>
                </a:srgbClr>
              </a:gs>
              <a:gs pos="50000">
                <a:srgbClr val="009193">
                  <a:tint val="44500"/>
                  <a:satMod val="160000"/>
                </a:srgbClr>
              </a:gs>
              <a:gs pos="100000">
                <a:srgbClr val="009193">
                  <a:tint val="23500"/>
                  <a:satMod val="160000"/>
                </a:srgbClr>
              </a:gs>
            </a:gsLst>
            <a:lin ang="16200000" scaled="1"/>
            <a:tileRect/>
          </a:gra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5" name="Title 3">
            <a:extLst>
              <a:ext uri="{FF2B5EF4-FFF2-40B4-BE49-F238E27FC236}">
                <a16:creationId xmlns:a16="http://schemas.microsoft.com/office/drawing/2014/main" id="{7C6C2C73-A2F6-7B40-8CA8-44C7D702CA26}"/>
              </a:ext>
            </a:extLst>
          </p:cNvPr>
          <p:cNvSpPr txBox="1">
            <a:spLocks/>
          </p:cNvSpPr>
          <p:nvPr/>
        </p:nvSpPr>
        <p:spPr>
          <a:xfrm>
            <a:off x="1919139" y="68581"/>
            <a:ext cx="8173580" cy="4628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solidFill>
                  <a:srgbClr val="002060"/>
                </a:solidFill>
                <a:latin typeface="Arial" panose="020B0604020202020204" pitchFamily="34" charset="0"/>
                <a:cs typeface="Arial" panose="020B0604020202020204" pitchFamily="34" charset="0"/>
              </a:rPr>
              <a:t>Traditional </a:t>
            </a:r>
            <a:r>
              <a:rPr lang="en-US" sz="2400" b="1" dirty="0" err="1">
                <a:solidFill>
                  <a:srgbClr val="002060"/>
                </a:solidFill>
                <a:latin typeface="Arial" panose="020B0604020202020204" pitchFamily="34" charset="0"/>
                <a:cs typeface="Arial" panose="020B0604020202020204" pitchFamily="34" charset="0"/>
              </a:rPr>
              <a:t>scRNA</a:t>
            </a:r>
            <a:r>
              <a:rPr lang="en-US" sz="2400" b="1" dirty="0">
                <a:solidFill>
                  <a:srgbClr val="002060"/>
                </a:solidFill>
                <a:latin typeface="Arial" panose="020B0604020202020204" pitchFamily="34" charset="0"/>
                <a:cs typeface="Arial" panose="020B0604020202020204" pitchFamily="34" charset="0"/>
              </a:rPr>
              <a:t>-seq methods</a:t>
            </a:r>
          </a:p>
        </p:txBody>
      </p:sp>
      <p:sp>
        <p:nvSpPr>
          <p:cNvPr id="3" name="TextBox 2">
            <a:extLst>
              <a:ext uri="{FF2B5EF4-FFF2-40B4-BE49-F238E27FC236}">
                <a16:creationId xmlns:a16="http://schemas.microsoft.com/office/drawing/2014/main" id="{6F35EB12-1395-5E0E-E4B3-D70932DDCC68}"/>
              </a:ext>
            </a:extLst>
          </p:cNvPr>
          <p:cNvSpPr txBox="1"/>
          <p:nvPr/>
        </p:nvSpPr>
        <p:spPr>
          <a:xfrm>
            <a:off x="1919139" y="4008752"/>
            <a:ext cx="7735500" cy="3139321"/>
          </a:xfrm>
          <a:prstGeom prst="rect">
            <a:avLst/>
          </a:prstGeom>
          <a:noFill/>
        </p:spPr>
        <p:txBody>
          <a:bodyPr wrap="square">
            <a:spAutoFit/>
          </a:bodyPr>
          <a:lstStyle/>
          <a:p>
            <a:pPr marL="285750" indent="-285750">
              <a:buFont typeface="Arial" panose="020B0604020202020204" pitchFamily="34" charset="0"/>
              <a:buChar char="•"/>
            </a:pPr>
            <a:r>
              <a:rPr lang="en-US" b="1" dirty="0">
                <a:effectLst/>
                <a:latin typeface="Arial" panose="020B0604020202020204" pitchFamily="34" charset="0"/>
              </a:rPr>
              <a:t>In situ hybridization (ISH)</a:t>
            </a:r>
          </a:p>
          <a:p>
            <a:pPr marL="742950" lvl="1" indent="-285750">
              <a:buFont typeface="Arial" panose="020B0604020202020204" pitchFamily="34" charset="0"/>
              <a:buChar char="•"/>
            </a:pPr>
            <a:r>
              <a:rPr lang="en-US" dirty="0" err="1">
                <a:latin typeface="Arial" panose="020B0604020202020204" pitchFamily="34" charset="0"/>
              </a:rPr>
              <a:t>Microscopoby</a:t>
            </a:r>
            <a:r>
              <a:rPr lang="en-US" dirty="0">
                <a:latin typeface="Arial" panose="020B0604020202020204" pitchFamily="34" charset="0"/>
              </a:rPr>
              <a:t> based assay that u</a:t>
            </a:r>
            <a:r>
              <a:rPr lang="en-US" dirty="0">
                <a:effectLst/>
                <a:latin typeface="Arial" panose="020B0604020202020204" pitchFamily="34" charset="0"/>
              </a:rPr>
              <a:t>ses a labeled complementary DNA, RNA or modified nucleic acids probe to localize a specific DNA or RNA sequence in a section of tissue.</a:t>
            </a:r>
          </a:p>
          <a:p>
            <a:pPr marL="742950" lvl="1" indent="-285750">
              <a:buFont typeface="Arial" panose="020B0604020202020204" pitchFamily="34" charset="0"/>
              <a:buChar char="•"/>
            </a:pPr>
            <a:endParaRPr lang="en-US" dirty="0">
              <a:effectLst/>
              <a:latin typeface="Arial" panose="020B0604020202020204" pitchFamily="34" charset="0"/>
            </a:endParaRPr>
          </a:p>
          <a:p>
            <a:pPr marL="742950" lvl="1" indent="-285750">
              <a:buFont typeface="Arial" panose="020B0604020202020204" pitchFamily="34" charset="0"/>
              <a:buChar char="•"/>
            </a:pPr>
            <a:r>
              <a:rPr lang="en-US" dirty="0">
                <a:effectLst/>
                <a:latin typeface="Arial" panose="020B0604020202020204" pitchFamily="34" charset="0"/>
              </a:rPr>
              <a:t>It’s complementary to RNA-seq as it allows to spatially detect the expression of genes.</a:t>
            </a:r>
          </a:p>
          <a:p>
            <a:pPr marL="742950" lvl="1" indent="-285750">
              <a:buFont typeface="Arial" panose="020B0604020202020204" pitchFamily="34" charset="0"/>
              <a:buChar char="•"/>
            </a:pPr>
            <a:endParaRPr lang="en-US" dirty="0">
              <a:latin typeface="Arial" panose="020B0604020202020204" pitchFamily="34" charset="0"/>
            </a:endParaRPr>
          </a:p>
          <a:p>
            <a:pPr marL="742950" lvl="1" indent="-285750">
              <a:buFont typeface="Arial" panose="020B0604020202020204" pitchFamily="34" charset="0"/>
              <a:buChar char="•"/>
            </a:pPr>
            <a:r>
              <a:rPr lang="en-US" dirty="0">
                <a:latin typeface="Arial" panose="020B0604020202020204" pitchFamily="34" charset="0"/>
              </a:rPr>
              <a:t>A</a:t>
            </a:r>
            <a:r>
              <a:rPr lang="en-US" dirty="0">
                <a:effectLst/>
                <a:latin typeface="Arial" panose="020B0604020202020204" pitchFamily="34" charset="0"/>
              </a:rPr>
              <a:t>llows the detection of mRNA for target with no or poor antibodies.</a:t>
            </a:r>
          </a:p>
          <a:p>
            <a:pPr lvl="1"/>
            <a:endParaRPr lang="en-US" dirty="0">
              <a:effectLst/>
              <a:latin typeface="Arial" panose="020B0604020202020204" pitchFamily="34" charset="0"/>
            </a:endParaRPr>
          </a:p>
          <a:p>
            <a:pPr marL="742950" lvl="1" indent="-285750">
              <a:buFont typeface="Arial" panose="020B0604020202020204" pitchFamily="34" charset="0"/>
              <a:buChar char="•"/>
            </a:pPr>
            <a:endParaRPr lang="en-US" dirty="0">
              <a:effectLst/>
              <a:latin typeface="Arial" panose="020B0604020202020204" pitchFamily="34" charset="0"/>
            </a:endParaRPr>
          </a:p>
        </p:txBody>
      </p:sp>
      <p:pic>
        <p:nvPicPr>
          <p:cNvPr id="11" name="Picture 10" descr="A diagram of dna and amplify signals&#10;&#10;Description automatically generated">
            <a:extLst>
              <a:ext uri="{FF2B5EF4-FFF2-40B4-BE49-F238E27FC236}">
                <a16:creationId xmlns:a16="http://schemas.microsoft.com/office/drawing/2014/main" id="{968B512C-1137-E467-94A8-8B6A2080ECCB}"/>
              </a:ext>
            </a:extLst>
          </p:cNvPr>
          <p:cNvPicPr>
            <a:picLocks noChangeAspect="1"/>
          </p:cNvPicPr>
          <p:nvPr/>
        </p:nvPicPr>
        <p:blipFill rotWithShape="1">
          <a:blip r:embed="rId2"/>
          <a:srcRect t="14418"/>
          <a:stretch/>
        </p:blipFill>
        <p:spPr>
          <a:xfrm>
            <a:off x="1630878" y="900093"/>
            <a:ext cx="7588477" cy="2769382"/>
          </a:xfrm>
          <a:prstGeom prst="rect">
            <a:avLst/>
          </a:prstGeom>
        </p:spPr>
      </p:pic>
    </p:spTree>
    <p:extLst>
      <p:ext uri="{BB962C8B-B14F-4D97-AF65-F5344CB8AC3E}">
        <p14:creationId xmlns:p14="http://schemas.microsoft.com/office/powerpoint/2010/main" val="2223805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0EE7DC-0DDC-4F44-A993-A647B7BE1447}"/>
              </a:ext>
            </a:extLst>
          </p:cNvPr>
          <p:cNvSpPr/>
          <p:nvPr/>
        </p:nvSpPr>
        <p:spPr bwMode="auto">
          <a:xfrm>
            <a:off x="0" y="5"/>
            <a:ext cx="12192000" cy="578967"/>
          </a:xfrm>
          <a:prstGeom prst="rect">
            <a:avLst/>
          </a:prstGeom>
          <a:gradFill flip="none" rotWithShape="1">
            <a:gsLst>
              <a:gs pos="0">
                <a:srgbClr val="009193">
                  <a:tint val="66000"/>
                  <a:satMod val="160000"/>
                </a:srgbClr>
              </a:gs>
              <a:gs pos="50000">
                <a:srgbClr val="009193">
                  <a:tint val="44500"/>
                  <a:satMod val="160000"/>
                </a:srgbClr>
              </a:gs>
              <a:gs pos="100000">
                <a:srgbClr val="009193">
                  <a:tint val="23500"/>
                  <a:satMod val="160000"/>
                </a:srgbClr>
              </a:gs>
            </a:gsLst>
            <a:lin ang="16200000" scaled="1"/>
            <a:tileRect/>
          </a:gra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5" name="Title 3">
            <a:extLst>
              <a:ext uri="{FF2B5EF4-FFF2-40B4-BE49-F238E27FC236}">
                <a16:creationId xmlns:a16="http://schemas.microsoft.com/office/drawing/2014/main" id="{7C6C2C73-A2F6-7B40-8CA8-44C7D702CA26}"/>
              </a:ext>
            </a:extLst>
          </p:cNvPr>
          <p:cNvSpPr txBox="1">
            <a:spLocks/>
          </p:cNvSpPr>
          <p:nvPr/>
        </p:nvSpPr>
        <p:spPr>
          <a:xfrm>
            <a:off x="1919139" y="68581"/>
            <a:ext cx="8173580" cy="4628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solidFill>
                  <a:srgbClr val="002060"/>
                </a:solidFill>
                <a:latin typeface="Arial" panose="020B0604020202020204" pitchFamily="34" charset="0"/>
                <a:cs typeface="Arial" panose="020B0604020202020204" pitchFamily="34" charset="0"/>
              </a:rPr>
              <a:t>Traditional </a:t>
            </a:r>
            <a:r>
              <a:rPr lang="en-US" sz="2400" b="1" dirty="0" err="1">
                <a:solidFill>
                  <a:srgbClr val="002060"/>
                </a:solidFill>
                <a:latin typeface="Arial" panose="020B0604020202020204" pitchFamily="34" charset="0"/>
                <a:cs typeface="Arial" panose="020B0604020202020204" pitchFamily="34" charset="0"/>
              </a:rPr>
              <a:t>scRNA</a:t>
            </a:r>
            <a:r>
              <a:rPr lang="en-US" sz="2400" b="1" dirty="0">
                <a:solidFill>
                  <a:srgbClr val="002060"/>
                </a:solidFill>
                <a:latin typeface="Arial" panose="020B0604020202020204" pitchFamily="34" charset="0"/>
                <a:cs typeface="Arial" panose="020B0604020202020204" pitchFamily="34" charset="0"/>
              </a:rPr>
              <a:t>-seq methods</a:t>
            </a:r>
          </a:p>
        </p:txBody>
      </p:sp>
      <p:sp>
        <p:nvSpPr>
          <p:cNvPr id="3" name="TextBox 2">
            <a:extLst>
              <a:ext uri="{FF2B5EF4-FFF2-40B4-BE49-F238E27FC236}">
                <a16:creationId xmlns:a16="http://schemas.microsoft.com/office/drawing/2014/main" id="{6F35EB12-1395-5E0E-E4B3-D70932DDCC68}"/>
              </a:ext>
            </a:extLst>
          </p:cNvPr>
          <p:cNvSpPr txBox="1"/>
          <p:nvPr/>
        </p:nvSpPr>
        <p:spPr>
          <a:xfrm>
            <a:off x="414294" y="1115724"/>
            <a:ext cx="4418963" cy="3970318"/>
          </a:xfrm>
          <a:prstGeom prst="rect">
            <a:avLst/>
          </a:prstGeom>
          <a:noFill/>
        </p:spPr>
        <p:txBody>
          <a:bodyPr wrap="square">
            <a:spAutoFit/>
          </a:bodyPr>
          <a:lstStyle/>
          <a:p>
            <a:pPr lvl="1"/>
            <a:endParaRPr lang="en-US" dirty="0">
              <a:effectLst/>
              <a:latin typeface="Arial" panose="020B0604020202020204" pitchFamily="34" charset="0"/>
            </a:endParaRPr>
          </a:p>
          <a:p>
            <a:pPr marL="285750" indent="-285750">
              <a:buFont typeface="Arial" panose="020B0604020202020204" pitchFamily="34" charset="0"/>
              <a:buChar char="•"/>
            </a:pPr>
            <a:r>
              <a:rPr lang="en-US" b="1" dirty="0">
                <a:effectLst/>
                <a:latin typeface="Arial" panose="020B0604020202020204" pitchFamily="34" charset="0"/>
              </a:rPr>
              <a:t>Flow cytometry</a:t>
            </a:r>
          </a:p>
          <a:p>
            <a:pPr marL="742950" lvl="1" indent="-285750">
              <a:buFont typeface="Arial" panose="020B0604020202020204" pitchFamily="34" charset="0"/>
              <a:buChar char="•"/>
            </a:pPr>
            <a:r>
              <a:rPr lang="en-US" dirty="0">
                <a:latin typeface="Arial" panose="020B0604020202020204" pitchFamily="34" charset="0"/>
              </a:rPr>
              <a:t>L</a:t>
            </a:r>
            <a:r>
              <a:rPr lang="en-US" dirty="0">
                <a:effectLst/>
                <a:latin typeface="Arial" panose="020B0604020202020204" pitchFamily="34" charset="0"/>
              </a:rPr>
              <a:t>aser-based method for analyzing the expression of cell surface and intracellular molecules at single cell level. </a:t>
            </a:r>
          </a:p>
          <a:p>
            <a:pPr marL="742950" lvl="1" indent="-285750">
              <a:buFont typeface="Arial" panose="020B0604020202020204" pitchFamily="34" charset="0"/>
              <a:buChar char="•"/>
            </a:pPr>
            <a:endParaRPr lang="en-US" dirty="0">
              <a:effectLst/>
              <a:latin typeface="Arial" panose="020B0604020202020204" pitchFamily="34" charset="0"/>
            </a:endParaRPr>
          </a:p>
          <a:p>
            <a:pPr marL="742950" lvl="1" indent="-285750">
              <a:buFont typeface="Arial" panose="020B0604020202020204" pitchFamily="34" charset="0"/>
              <a:buChar char="•"/>
            </a:pPr>
            <a:r>
              <a:rPr lang="en-US" dirty="0">
                <a:effectLst/>
                <a:latin typeface="Arial" panose="020B0604020202020204" pitchFamily="34" charset="0"/>
              </a:rPr>
              <a:t>Measure fluorescence intensity produced by fluorescently labeled antibodies specific to proteins on or in cells or ligands that bind to specific cell-associated molecules.</a:t>
            </a:r>
          </a:p>
          <a:p>
            <a:pPr marL="742950" lvl="1" indent="-285750">
              <a:buFont typeface="Arial" panose="020B0604020202020204" pitchFamily="34" charset="0"/>
              <a:buChar char="•"/>
            </a:pPr>
            <a:endParaRPr lang="en-US" dirty="0">
              <a:effectLst/>
              <a:latin typeface="Arial" panose="020B0604020202020204" pitchFamily="34" charset="0"/>
            </a:endParaRPr>
          </a:p>
          <a:p>
            <a:pPr marL="742950" lvl="1" indent="-285750">
              <a:buFont typeface="Arial" panose="020B0604020202020204" pitchFamily="34" charset="0"/>
              <a:buChar char="•"/>
            </a:pPr>
            <a:endParaRPr lang="en-US" dirty="0">
              <a:effectLst/>
              <a:latin typeface="Arial" panose="020B0604020202020204" pitchFamily="34" charset="0"/>
            </a:endParaRPr>
          </a:p>
        </p:txBody>
      </p:sp>
      <p:grpSp>
        <p:nvGrpSpPr>
          <p:cNvPr id="12" name="Group 11">
            <a:extLst>
              <a:ext uri="{FF2B5EF4-FFF2-40B4-BE49-F238E27FC236}">
                <a16:creationId xmlns:a16="http://schemas.microsoft.com/office/drawing/2014/main" id="{7447F8D4-761B-6C43-1379-FF65D38619A9}"/>
              </a:ext>
            </a:extLst>
          </p:cNvPr>
          <p:cNvGrpSpPr/>
          <p:nvPr/>
        </p:nvGrpSpPr>
        <p:grpSpPr>
          <a:xfrm>
            <a:off x="5581403" y="1224623"/>
            <a:ext cx="6447345" cy="3517033"/>
            <a:chOff x="6082818" y="3552188"/>
            <a:chExt cx="5945930" cy="3141744"/>
          </a:xfrm>
        </p:grpSpPr>
        <p:pic>
          <p:nvPicPr>
            <p:cNvPr id="7" name="Picture 6" descr="A diagram of a scatter diagram&#10;&#10;Description automatically generated">
              <a:extLst>
                <a:ext uri="{FF2B5EF4-FFF2-40B4-BE49-F238E27FC236}">
                  <a16:creationId xmlns:a16="http://schemas.microsoft.com/office/drawing/2014/main" id="{AF74B3EE-FA2F-EE72-574E-2C5F0E91AE5D}"/>
                </a:ext>
              </a:extLst>
            </p:cNvPr>
            <p:cNvPicPr>
              <a:picLocks noChangeAspect="1"/>
            </p:cNvPicPr>
            <p:nvPr/>
          </p:nvPicPr>
          <p:blipFill>
            <a:blip r:embed="rId2"/>
            <a:stretch>
              <a:fillRect/>
            </a:stretch>
          </p:blipFill>
          <p:spPr>
            <a:xfrm>
              <a:off x="8757751" y="3709560"/>
              <a:ext cx="3270997" cy="2829442"/>
            </a:xfrm>
            <a:prstGeom prst="rect">
              <a:avLst/>
            </a:prstGeom>
          </p:spPr>
        </p:pic>
        <p:pic>
          <p:nvPicPr>
            <p:cNvPr id="9" name="Picture 8" descr="A diagram of a structure&#10;&#10;Description automatically generated">
              <a:extLst>
                <a:ext uri="{FF2B5EF4-FFF2-40B4-BE49-F238E27FC236}">
                  <a16:creationId xmlns:a16="http://schemas.microsoft.com/office/drawing/2014/main" id="{1E46AFC3-1E66-08F2-A5B4-A6F7AC87026A}"/>
                </a:ext>
              </a:extLst>
            </p:cNvPr>
            <p:cNvPicPr>
              <a:picLocks noChangeAspect="1"/>
            </p:cNvPicPr>
            <p:nvPr/>
          </p:nvPicPr>
          <p:blipFill>
            <a:blip r:embed="rId3"/>
            <a:stretch>
              <a:fillRect/>
            </a:stretch>
          </p:blipFill>
          <p:spPr>
            <a:xfrm>
              <a:off x="6082818" y="3552188"/>
              <a:ext cx="2576329" cy="3141744"/>
            </a:xfrm>
            <a:prstGeom prst="rect">
              <a:avLst/>
            </a:prstGeom>
          </p:spPr>
        </p:pic>
      </p:grpSp>
    </p:spTree>
    <p:extLst>
      <p:ext uri="{BB962C8B-B14F-4D97-AF65-F5344CB8AC3E}">
        <p14:creationId xmlns:p14="http://schemas.microsoft.com/office/powerpoint/2010/main" val="1520067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0EE7DC-0DDC-4F44-A993-A647B7BE1447}"/>
              </a:ext>
            </a:extLst>
          </p:cNvPr>
          <p:cNvSpPr/>
          <p:nvPr/>
        </p:nvSpPr>
        <p:spPr bwMode="auto">
          <a:xfrm>
            <a:off x="0" y="5"/>
            <a:ext cx="12192000" cy="578967"/>
          </a:xfrm>
          <a:prstGeom prst="rect">
            <a:avLst/>
          </a:prstGeom>
          <a:gradFill flip="none" rotWithShape="1">
            <a:gsLst>
              <a:gs pos="0">
                <a:srgbClr val="009193">
                  <a:tint val="66000"/>
                  <a:satMod val="160000"/>
                </a:srgbClr>
              </a:gs>
              <a:gs pos="50000">
                <a:srgbClr val="009193">
                  <a:tint val="44500"/>
                  <a:satMod val="160000"/>
                </a:srgbClr>
              </a:gs>
              <a:gs pos="100000">
                <a:srgbClr val="009193">
                  <a:tint val="23500"/>
                  <a:satMod val="160000"/>
                </a:srgbClr>
              </a:gs>
            </a:gsLst>
            <a:lin ang="16200000" scaled="1"/>
            <a:tileRect/>
          </a:gra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5" name="Title 3">
            <a:extLst>
              <a:ext uri="{FF2B5EF4-FFF2-40B4-BE49-F238E27FC236}">
                <a16:creationId xmlns:a16="http://schemas.microsoft.com/office/drawing/2014/main" id="{7C6C2C73-A2F6-7B40-8CA8-44C7D702CA26}"/>
              </a:ext>
            </a:extLst>
          </p:cNvPr>
          <p:cNvSpPr txBox="1">
            <a:spLocks/>
          </p:cNvSpPr>
          <p:nvPr/>
        </p:nvSpPr>
        <p:spPr>
          <a:xfrm>
            <a:off x="1919139" y="68581"/>
            <a:ext cx="8173580" cy="4628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err="1">
                <a:solidFill>
                  <a:srgbClr val="002060"/>
                </a:solidFill>
                <a:latin typeface="Arial" panose="020B0604020202020204" pitchFamily="34" charset="0"/>
                <a:cs typeface="Arial" panose="020B0604020202020204" pitchFamily="34" charset="0"/>
              </a:rPr>
              <a:t>ScRNAseq</a:t>
            </a:r>
            <a:r>
              <a:rPr lang="en-US" sz="2400" b="1" dirty="0">
                <a:solidFill>
                  <a:srgbClr val="002060"/>
                </a:solidFill>
                <a:latin typeface="Arial" panose="020B0604020202020204" pitchFamily="34" charset="0"/>
                <a:cs typeface="Arial" panose="020B0604020202020204" pitchFamily="34" charset="0"/>
              </a:rPr>
              <a:t> Methods</a:t>
            </a:r>
          </a:p>
        </p:txBody>
      </p:sp>
      <p:pic>
        <p:nvPicPr>
          <p:cNvPr id="3" name="Picture 2" descr="A diagram of a cell division&#10;&#10;Description automatically generated">
            <a:extLst>
              <a:ext uri="{FF2B5EF4-FFF2-40B4-BE49-F238E27FC236}">
                <a16:creationId xmlns:a16="http://schemas.microsoft.com/office/drawing/2014/main" id="{FB46594F-71B1-2C06-77C8-728830C6F59A}"/>
              </a:ext>
            </a:extLst>
          </p:cNvPr>
          <p:cNvPicPr>
            <a:picLocks noChangeAspect="1"/>
          </p:cNvPicPr>
          <p:nvPr/>
        </p:nvPicPr>
        <p:blipFill>
          <a:blip r:embed="rId2"/>
          <a:stretch>
            <a:fillRect/>
          </a:stretch>
        </p:blipFill>
        <p:spPr>
          <a:xfrm>
            <a:off x="382691" y="974129"/>
            <a:ext cx="7772400" cy="4909742"/>
          </a:xfrm>
          <a:prstGeom prst="rect">
            <a:avLst/>
          </a:prstGeom>
        </p:spPr>
      </p:pic>
      <p:sp>
        <p:nvSpPr>
          <p:cNvPr id="6" name="TextBox 5">
            <a:extLst>
              <a:ext uri="{FF2B5EF4-FFF2-40B4-BE49-F238E27FC236}">
                <a16:creationId xmlns:a16="http://schemas.microsoft.com/office/drawing/2014/main" id="{C2F79901-EEAF-CFE4-F93D-6E37DF19B675}"/>
              </a:ext>
            </a:extLst>
          </p:cNvPr>
          <p:cNvSpPr txBox="1"/>
          <p:nvPr/>
        </p:nvSpPr>
        <p:spPr>
          <a:xfrm>
            <a:off x="7931373" y="1080098"/>
            <a:ext cx="4041551" cy="6186309"/>
          </a:xfrm>
          <a:prstGeom prst="rect">
            <a:avLst/>
          </a:prstGeom>
          <a:noFill/>
        </p:spPr>
        <p:txBody>
          <a:bodyPr wrap="square">
            <a:spAutoFit/>
          </a:bodyPr>
          <a:lstStyle/>
          <a:p>
            <a:pPr marL="285750" indent="-285750">
              <a:buFont typeface="Arial" panose="020B0604020202020204" pitchFamily="34" charset="0"/>
              <a:buChar char="•"/>
            </a:pPr>
            <a:r>
              <a:rPr lang="en-US" dirty="0">
                <a:effectLst/>
                <a:latin typeface="Arial" panose="020B0604020202020204" pitchFamily="34" charset="0"/>
              </a:rPr>
              <a:t>Innovative method</a:t>
            </a:r>
            <a:r>
              <a:rPr lang="en-US" dirty="0">
                <a:latin typeface="Arial" panose="020B0604020202020204" pitchFamily="34" charset="0"/>
              </a:rPr>
              <a:t>s to isolate singe cells focus on using either flow cytometry or microfluidics. </a:t>
            </a:r>
          </a:p>
          <a:p>
            <a:pPr marL="285750" indent="-285750">
              <a:buFont typeface="Arial" panose="020B0604020202020204" pitchFamily="34" charset="0"/>
              <a:buChar char="•"/>
            </a:pPr>
            <a:endParaRPr lang="en-US" dirty="0">
              <a:latin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rPr>
              <a:t>Choice of method depends on # of cells you want to analyze, type of tissue, cost effectiveness, and how much sequencing depth you want. </a:t>
            </a:r>
          </a:p>
          <a:p>
            <a:pPr marL="285750" indent="-285750">
              <a:buFont typeface="Arial" panose="020B0604020202020204" pitchFamily="34" charset="0"/>
              <a:buChar char="•"/>
            </a:pPr>
            <a:endParaRPr lang="en-US" dirty="0">
              <a:latin typeface="Arial" panose="020B0604020202020204" pitchFamily="34" charset="0"/>
            </a:endParaRPr>
          </a:p>
          <a:p>
            <a:pPr marL="285750" indent="-285750">
              <a:buFont typeface="Arial" panose="020B0604020202020204" pitchFamily="34" charset="0"/>
              <a:buChar char="•"/>
            </a:pPr>
            <a:r>
              <a:rPr lang="en-US" dirty="0">
                <a:effectLst/>
                <a:latin typeface="Arial" panose="020B0604020202020204" pitchFamily="34" charset="0"/>
                <a:cs typeface="Arial" panose="020B0604020202020204" pitchFamily="34" charset="0"/>
              </a:rPr>
              <a:t>Given a fixed population of cells and a total number of reads available</a:t>
            </a:r>
            <a:r>
              <a:rPr lang="en-US" dirty="0">
                <a:effectLst/>
                <a:latin typeface="Arial" panose="020B0604020202020204" pitchFamily="34" charset="0"/>
                <a:cs typeface="Arial" panose="020B0604020202020204" pitchFamily="34" charset="0"/>
                <a:sym typeface="Wingdings" pitchFamily="2" charset="2"/>
              </a:rPr>
              <a:t> </a:t>
            </a:r>
            <a:r>
              <a:rPr lang="en-US" dirty="0">
                <a:effectLst/>
                <a:latin typeface="Arial" panose="020B0604020202020204" pitchFamily="34" charset="0"/>
                <a:cs typeface="Arial" panose="020B0604020202020204" pitchFamily="34" charset="0"/>
              </a:rPr>
              <a:t>reads can either be used to sequence </a:t>
            </a:r>
            <a:r>
              <a:rPr lang="en-US" b="1" dirty="0">
                <a:effectLst/>
                <a:latin typeface="Arial" panose="020B0604020202020204" pitchFamily="34" charset="0"/>
                <a:cs typeface="Arial" panose="020B0604020202020204" pitchFamily="34" charset="0"/>
              </a:rPr>
              <a:t>fewer cells more deeply </a:t>
            </a:r>
            <a:r>
              <a:rPr lang="en-US" dirty="0">
                <a:effectLst/>
                <a:latin typeface="Arial" panose="020B0604020202020204" pitchFamily="34" charset="0"/>
                <a:cs typeface="Arial" panose="020B0604020202020204" pitchFamily="34" charset="0"/>
              </a:rPr>
              <a:t>or to </a:t>
            </a:r>
            <a:r>
              <a:rPr lang="en-US" b="1" dirty="0">
                <a:effectLst/>
                <a:latin typeface="Arial" panose="020B0604020202020204" pitchFamily="34" charset="0"/>
                <a:cs typeface="Arial" panose="020B0604020202020204" pitchFamily="34" charset="0"/>
              </a:rPr>
              <a:t>sequence more cells at a shallower depth</a:t>
            </a:r>
            <a:r>
              <a:rPr lang="en-US" dirty="0">
                <a:effectLst/>
                <a:latin typeface="Arial" panose="020B0604020202020204" pitchFamily="34" charset="0"/>
                <a:cs typeface="Arial" panose="020B0604020202020204" pitchFamily="34" charset="0"/>
              </a:rPr>
              <a:t>.</a:t>
            </a:r>
          </a:p>
          <a:p>
            <a:pPr marL="285750" indent="-285750">
              <a:buFont typeface="Arial" panose="020B0604020202020204" pitchFamily="34" charset="0"/>
              <a:buChar char="•"/>
            </a:pPr>
            <a:endParaRPr lang="en-US" dirty="0">
              <a:latin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endParaRPr>
          </a:p>
          <a:p>
            <a:endParaRPr lang="en-US" dirty="0">
              <a:latin typeface="Arial" panose="020B0604020202020204" pitchFamily="34" charset="0"/>
            </a:endParaRPr>
          </a:p>
          <a:p>
            <a:endParaRPr lang="en-US" dirty="0">
              <a:latin typeface="Arial" panose="020B0604020202020204" pitchFamily="34" charset="0"/>
            </a:endParaRPr>
          </a:p>
          <a:p>
            <a:pPr marL="285750" indent="-285750">
              <a:buFont typeface="Arial" panose="020B0604020202020204" pitchFamily="34" charset="0"/>
              <a:buChar char="•"/>
            </a:pPr>
            <a:endParaRPr lang="en-US" dirty="0">
              <a:effectLst/>
              <a:latin typeface="Arial" panose="020B0604020202020204" pitchFamily="34" charset="0"/>
            </a:endParaRPr>
          </a:p>
          <a:p>
            <a:pPr marL="742950" lvl="1" indent="-285750">
              <a:buFont typeface="Arial" panose="020B0604020202020204" pitchFamily="34" charset="0"/>
              <a:buChar char="•"/>
            </a:pPr>
            <a:endParaRPr lang="en-US" dirty="0">
              <a:effectLst/>
              <a:latin typeface="Arial" panose="020B0604020202020204" pitchFamily="34" charset="0"/>
            </a:endParaRPr>
          </a:p>
          <a:p>
            <a:pPr marL="742950" lvl="1" indent="-285750">
              <a:buFont typeface="Arial" panose="020B0604020202020204" pitchFamily="34" charset="0"/>
              <a:buChar char="•"/>
            </a:pPr>
            <a:endParaRPr lang="en-US" dirty="0">
              <a:effectLst/>
              <a:latin typeface="Arial" panose="020B0604020202020204" pitchFamily="34" charset="0"/>
            </a:endParaRPr>
          </a:p>
        </p:txBody>
      </p:sp>
    </p:spTree>
    <p:extLst>
      <p:ext uri="{BB962C8B-B14F-4D97-AF65-F5344CB8AC3E}">
        <p14:creationId xmlns:p14="http://schemas.microsoft.com/office/powerpoint/2010/main" val="1631967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2C8313EA-EF2D-944A-9D82-7856D512B5F0}"/>
              </a:ext>
            </a:extLst>
          </p:cNvPr>
          <p:cNvGrpSpPr/>
          <p:nvPr/>
        </p:nvGrpSpPr>
        <p:grpSpPr>
          <a:xfrm>
            <a:off x="6694094" y="742551"/>
            <a:ext cx="4385212" cy="2169404"/>
            <a:chOff x="6694094" y="742551"/>
            <a:chExt cx="4385212" cy="2169404"/>
          </a:xfrm>
        </p:grpSpPr>
        <p:pic>
          <p:nvPicPr>
            <p:cNvPr id="10" name="Picture 9">
              <a:extLst>
                <a:ext uri="{FF2B5EF4-FFF2-40B4-BE49-F238E27FC236}">
                  <a16:creationId xmlns:a16="http://schemas.microsoft.com/office/drawing/2014/main" id="{726579D0-B258-F1EA-5F1D-2FB4734D6AED}"/>
                </a:ext>
              </a:extLst>
            </p:cNvPr>
            <p:cNvPicPr>
              <a:picLocks noChangeAspect="1"/>
            </p:cNvPicPr>
            <p:nvPr/>
          </p:nvPicPr>
          <p:blipFill>
            <a:blip r:embed="rId2"/>
            <a:stretch>
              <a:fillRect/>
            </a:stretch>
          </p:blipFill>
          <p:spPr>
            <a:xfrm>
              <a:off x="7453745" y="986421"/>
              <a:ext cx="2865911" cy="1925534"/>
            </a:xfrm>
            <a:prstGeom prst="rect">
              <a:avLst/>
            </a:prstGeom>
          </p:spPr>
        </p:pic>
        <p:sp>
          <p:nvSpPr>
            <p:cNvPr id="11" name="TextBox 10">
              <a:extLst>
                <a:ext uri="{FF2B5EF4-FFF2-40B4-BE49-F238E27FC236}">
                  <a16:creationId xmlns:a16="http://schemas.microsoft.com/office/drawing/2014/main" id="{C7073106-27F7-78B6-BAE5-1A6C28B2D58A}"/>
                </a:ext>
              </a:extLst>
            </p:cNvPr>
            <p:cNvSpPr txBox="1"/>
            <p:nvPr/>
          </p:nvSpPr>
          <p:spPr>
            <a:xfrm>
              <a:off x="6694094" y="742551"/>
              <a:ext cx="4385212" cy="2031325"/>
            </a:xfrm>
            <a:prstGeom prst="rect">
              <a:avLst/>
            </a:prstGeom>
            <a:noFill/>
          </p:spPr>
          <p:txBody>
            <a:bodyPr wrap="square">
              <a:spAutoFit/>
            </a:bodyPr>
            <a:lstStyle/>
            <a:p>
              <a:pPr algn="ctr"/>
              <a:r>
                <a:rPr lang="en-US" b="1" dirty="0">
                  <a:latin typeface="Arial" panose="020B0604020202020204" pitchFamily="34" charset="0"/>
                </a:rPr>
                <a:t>10X Chromium </a:t>
              </a:r>
              <a:endParaRPr lang="en-US" dirty="0">
                <a:latin typeface="Arial" panose="020B0604020202020204" pitchFamily="34" charset="0"/>
              </a:endParaRPr>
            </a:p>
            <a:p>
              <a:pPr marL="285750" indent="-285750">
                <a:buFont typeface="Arial" panose="020B0604020202020204" pitchFamily="34" charset="0"/>
                <a:buChar char="•"/>
              </a:pPr>
              <a:endParaRPr lang="en-US" b="1" dirty="0">
                <a:effectLst/>
                <a:latin typeface="Arial" panose="020B0604020202020204" pitchFamily="34" charset="0"/>
              </a:endParaRPr>
            </a:p>
            <a:p>
              <a:pPr marL="285750" indent="-285750">
                <a:buFont typeface="Arial" panose="020B0604020202020204" pitchFamily="34" charset="0"/>
                <a:buChar char="•"/>
              </a:pPr>
              <a:endParaRPr lang="en-US" b="1" dirty="0">
                <a:latin typeface="Arial" panose="020B0604020202020204" pitchFamily="34" charset="0"/>
              </a:endParaRPr>
            </a:p>
            <a:p>
              <a:pPr marL="285750" indent="-285750">
                <a:buFont typeface="Arial" panose="020B0604020202020204" pitchFamily="34" charset="0"/>
                <a:buChar char="•"/>
              </a:pPr>
              <a:endParaRPr lang="en-US" b="1" dirty="0">
                <a:effectLst/>
                <a:latin typeface="Arial" panose="020B0604020202020204" pitchFamily="34" charset="0"/>
              </a:endParaRPr>
            </a:p>
            <a:p>
              <a:pPr marL="285750" indent="-285750">
                <a:buFont typeface="Arial" panose="020B0604020202020204" pitchFamily="34" charset="0"/>
                <a:buChar char="•"/>
              </a:pPr>
              <a:endParaRPr lang="en-US" b="1" dirty="0">
                <a:latin typeface="Arial" panose="020B0604020202020204" pitchFamily="34" charset="0"/>
              </a:endParaRPr>
            </a:p>
            <a:p>
              <a:pPr marL="285750" indent="-285750">
                <a:buFont typeface="Arial" panose="020B0604020202020204" pitchFamily="34" charset="0"/>
                <a:buChar char="•"/>
              </a:pPr>
              <a:endParaRPr lang="en-US" b="1" dirty="0">
                <a:effectLst/>
                <a:latin typeface="Arial" panose="020B0604020202020204" pitchFamily="34" charset="0"/>
              </a:endParaRPr>
            </a:p>
            <a:p>
              <a:pPr marL="285750" indent="-285750">
                <a:buFont typeface="Arial" panose="020B0604020202020204" pitchFamily="34" charset="0"/>
                <a:buChar char="•"/>
              </a:pPr>
              <a:endParaRPr lang="en-US" b="1" dirty="0">
                <a:latin typeface="Arial" panose="020B0604020202020204" pitchFamily="34" charset="0"/>
              </a:endParaRPr>
            </a:p>
          </p:txBody>
        </p:sp>
      </p:grpSp>
      <p:sp>
        <p:nvSpPr>
          <p:cNvPr id="4" name="Rectangle 3">
            <a:extLst>
              <a:ext uri="{FF2B5EF4-FFF2-40B4-BE49-F238E27FC236}">
                <a16:creationId xmlns:a16="http://schemas.microsoft.com/office/drawing/2014/main" id="{7B0EE7DC-0DDC-4F44-A993-A647B7BE1447}"/>
              </a:ext>
            </a:extLst>
          </p:cNvPr>
          <p:cNvSpPr/>
          <p:nvPr/>
        </p:nvSpPr>
        <p:spPr bwMode="auto">
          <a:xfrm>
            <a:off x="0" y="5"/>
            <a:ext cx="12192000" cy="578967"/>
          </a:xfrm>
          <a:prstGeom prst="rect">
            <a:avLst/>
          </a:prstGeom>
          <a:gradFill flip="none" rotWithShape="1">
            <a:gsLst>
              <a:gs pos="0">
                <a:srgbClr val="009193">
                  <a:tint val="66000"/>
                  <a:satMod val="160000"/>
                </a:srgbClr>
              </a:gs>
              <a:gs pos="50000">
                <a:srgbClr val="009193">
                  <a:tint val="44500"/>
                  <a:satMod val="160000"/>
                </a:srgbClr>
              </a:gs>
              <a:gs pos="100000">
                <a:srgbClr val="009193">
                  <a:tint val="23500"/>
                  <a:satMod val="160000"/>
                </a:srgbClr>
              </a:gs>
            </a:gsLst>
            <a:lin ang="16200000" scaled="1"/>
            <a:tileRect/>
          </a:gra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5" name="Title 3">
            <a:extLst>
              <a:ext uri="{FF2B5EF4-FFF2-40B4-BE49-F238E27FC236}">
                <a16:creationId xmlns:a16="http://schemas.microsoft.com/office/drawing/2014/main" id="{7C6C2C73-A2F6-7B40-8CA8-44C7D702CA26}"/>
              </a:ext>
            </a:extLst>
          </p:cNvPr>
          <p:cNvSpPr txBox="1">
            <a:spLocks/>
          </p:cNvSpPr>
          <p:nvPr/>
        </p:nvSpPr>
        <p:spPr>
          <a:xfrm>
            <a:off x="1919138" y="68581"/>
            <a:ext cx="8531147" cy="4628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solidFill>
                  <a:srgbClr val="002060"/>
                </a:solidFill>
                <a:latin typeface="Arial" panose="020B0604020202020204" pitchFamily="34" charset="0"/>
                <a:cs typeface="Arial" panose="020B0604020202020204" pitchFamily="34" charset="0"/>
              </a:rPr>
              <a:t>How to choose between different </a:t>
            </a:r>
            <a:r>
              <a:rPr lang="en-US" sz="2400" b="1" dirty="0" err="1">
                <a:solidFill>
                  <a:srgbClr val="002060"/>
                </a:solidFill>
                <a:latin typeface="Arial" panose="020B0604020202020204" pitchFamily="34" charset="0"/>
                <a:cs typeface="Arial" panose="020B0604020202020204" pitchFamily="34" charset="0"/>
              </a:rPr>
              <a:t>scRNA</a:t>
            </a:r>
            <a:r>
              <a:rPr lang="en-US" sz="2400" b="1" dirty="0">
                <a:solidFill>
                  <a:srgbClr val="002060"/>
                </a:solidFill>
                <a:latin typeface="Arial" panose="020B0604020202020204" pitchFamily="34" charset="0"/>
                <a:cs typeface="Arial" panose="020B0604020202020204" pitchFamily="34" charset="0"/>
              </a:rPr>
              <a:t>-seq platforms?</a:t>
            </a:r>
          </a:p>
        </p:txBody>
      </p:sp>
      <p:grpSp>
        <p:nvGrpSpPr>
          <p:cNvPr id="9" name="Group 8">
            <a:extLst>
              <a:ext uri="{FF2B5EF4-FFF2-40B4-BE49-F238E27FC236}">
                <a16:creationId xmlns:a16="http://schemas.microsoft.com/office/drawing/2014/main" id="{C0CE9E5B-1AA9-18E7-9EDA-2945D4DFD40C}"/>
              </a:ext>
            </a:extLst>
          </p:cNvPr>
          <p:cNvGrpSpPr/>
          <p:nvPr/>
        </p:nvGrpSpPr>
        <p:grpSpPr>
          <a:xfrm>
            <a:off x="248039" y="742551"/>
            <a:ext cx="4385212" cy="2862322"/>
            <a:chOff x="806179" y="647548"/>
            <a:chExt cx="4385212" cy="2862322"/>
          </a:xfrm>
        </p:grpSpPr>
        <p:sp>
          <p:nvSpPr>
            <p:cNvPr id="6" name="TextBox 5">
              <a:extLst>
                <a:ext uri="{FF2B5EF4-FFF2-40B4-BE49-F238E27FC236}">
                  <a16:creationId xmlns:a16="http://schemas.microsoft.com/office/drawing/2014/main" id="{C2F79901-EEAF-CFE4-F93D-6E37DF19B675}"/>
                </a:ext>
              </a:extLst>
            </p:cNvPr>
            <p:cNvSpPr txBox="1"/>
            <p:nvPr/>
          </p:nvSpPr>
          <p:spPr>
            <a:xfrm>
              <a:off x="806179" y="647548"/>
              <a:ext cx="4385212" cy="2862322"/>
            </a:xfrm>
            <a:prstGeom prst="rect">
              <a:avLst/>
            </a:prstGeom>
            <a:noFill/>
          </p:spPr>
          <p:txBody>
            <a:bodyPr wrap="square">
              <a:spAutoFit/>
            </a:bodyPr>
            <a:lstStyle/>
            <a:p>
              <a:pPr algn="ctr"/>
              <a:r>
                <a:rPr lang="en-US" b="1" dirty="0">
                  <a:latin typeface="Arial" panose="020B0604020202020204" pitchFamily="34" charset="0"/>
                </a:rPr>
                <a:t>SMART-seq</a:t>
              </a:r>
              <a:endParaRPr lang="en-US" dirty="0">
                <a:latin typeface="Arial" panose="020B0604020202020204" pitchFamily="34" charset="0"/>
              </a:endParaRPr>
            </a:p>
            <a:p>
              <a:pPr marL="285750" indent="-285750">
                <a:buFont typeface="Arial" panose="020B0604020202020204" pitchFamily="34" charset="0"/>
                <a:buChar char="•"/>
              </a:pPr>
              <a:endParaRPr lang="en-US" b="1" dirty="0">
                <a:effectLst/>
                <a:latin typeface="Arial" panose="020B0604020202020204" pitchFamily="34" charset="0"/>
              </a:endParaRPr>
            </a:p>
            <a:p>
              <a:pPr marL="285750" indent="-285750">
                <a:buFont typeface="Arial" panose="020B0604020202020204" pitchFamily="34" charset="0"/>
                <a:buChar char="•"/>
              </a:pPr>
              <a:endParaRPr lang="en-US" b="1" dirty="0">
                <a:latin typeface="Arial" panose="020B0604020202020204" pitchFamily="34" charset="0"/>
              </a:endParaRPr>
            </a:p>
            <a:p>
              <a:pPr marL="285750" indent="-285750">
                <a:buFont typeface="Arial" panose="020B0604020202020204" pitchFamily="34" charset="0"/>
                <a:buChar char="•"/>
              </a:pPr>
              <a:endParaRPr lang="en-US" b="1" dirty="0">
                <a:effectLst/>
                <a:latin typeface="Arial" panose="020B0604020202020204" pitchFamily="34" charset="0"/>
              </a:endParaRPr>
            </a:p>
            <a:p>
              <a:pPr marL="285750" indent="-285750">
                <a:buFont typeface="Arial" panose="020B0604020202020204" pitchFamily="34" charset="0"/>
                <a:buChar char="•"/>
              </a:pPr>
              <a:endParaRPr lang="en-US" b="1" dirty="0">
                <a:latin typeface="Arial" panose="020B0604020202020204" pitchFamily="34" charset="0"/>
              </a:endParaRPr>
            </a:p>
            <a:p>
              <a:pPr marL="285750" indent="-285750">
                <a:buFont typeface="Arial" panose="020B0604020202020204" pitchFamily="34" charset="0"/>
                <a:buChar char="•"/>
              </a:pPr>
              <a:endParaRPr lang="en-US" b="1" dirty="0">
                <a:effectLst/>
                <a:latin typeface="Arial" panose="020B0604020202020204" pitchFamily="34" charset="0"/>
              </a:endParaRPr>
            </a:p>
            <a:p>
              <a:pPr marL="285750" indent="-285750">
                <a:buFont typeface="Arial" panose="020B0604020202020204" pitchFamily="34" charset="0"/>
                <a:buChar char="•"/>
              </a:pPr>
              <a:endParaRPr lang="en-US" b="1" dirty="0">
                <a:latin typeface="Arial" panose="020B0604020202020204" pitchFamily="34" charset="0"/>
              </a:endParaRPr>
            </a:p>
            <a:p>
              <a:pPr marL="285750" indent="-285750">
                <a:buFont typeface="Arial" panose="020B0604020202020204" pitchFamily="34" charset="0"/>
                <a:buChar char="•"/>
              </a:pPr>
              <a:endParaRPr lang="en-US" b="1" dirty="0">
                <a:effectLst/>
                <a:latin typeface="Arial" panose="020B0604020202020204" pitchFamily="34" charset="0"/>
              </a:endParaRPr>
            </a:p>
            <a:p>
              <a:pPr marL="285750" indent="-285750">
                <a:buFont typeface="Arial" panose="020B0604020202020204" pitchFamily="34" charset="0"/>
                <a:buChar char="•"/>
              </a:pPr>
              <a:endParaRPr lang="en-US" b="1" dirty="0">
                <a:latin typeface="Arial" panose="020B0604020202020204" pitchFamily="34" charset="0"/>
              </a:endParaRPr>
            </a:p>
            <a:p>
              <a:pPr marL="285750" indent="-285750">
                <a:buFont typeface="Arial" panose="020B0604020202020204" pitchFamily="34" charset="0"/>
                <a:buChar char="•"/>
              </a:pPr>
              <a:endParaRPr lang="en-US" b="1" dirty="0">
                <a:effectLst/>
                <a:latin typeface="Arial" panose="020B0604020202020204" pitchFamily="34" charset="0"/>
              </a:endParaRPr>
            </a:p>
          </p:txBody>
        </p:sp>
        <p:pic>
          <p:nvPicPr>
            <p:cNvPr id="2" name="Picture 1">
              <a:extLst>
                <a:ext uri="{FF2B5EF4-FFF2-40B4-BE49-F238E27FC236}">
                  <a16:creationId xmlns:a16="http://schemas.microsoft.com/office/drawing/2014/main" id="{B005B77F-D974-9237-CCCD-9CAD7222348F}"/>
                </a:ext>
              </a:extLst>
            </p:cNvPr>
            <p:cNvPicPr>
              <a:picLocks noChangeAspect="1"/>
            </p:cNvPicPr>
            <p:nvPr/>
          </p:nvPicPr>
          <p:blipFill>
            <a:blip r:embed="rId3"/>
            <a:stretch>
              <a:fillRect/>
            </a:stretch>
          </p:blipFill>
          <p:spPr>
            <a:xfrm>
              <a:off x="806179" y="1070883"/>
              <a:ext cx="4385212" cy="1411333"/>
            </a:xfrm>
            <a:prstGeom prst="rect">
              <a:avLst/>
            </a:prstGeom>
          </p:spPr>
        </p:pic>
      </p:grpSp>
      <p:sp>
        <p:nvSpPr>
          <p:cNvPr id="7" name="TextBox 6">
            <a:extLst>
              <a:ext uri="{FF2B5EF4-FFF2-40B4-BE49-F238E27FC236}">
                <a16:creationId xmlns:a16="http://schemas.microsoft.com/office/drawing/2014/main" id="{E3C3565F-7E34-6319-7ACB-D68178FC2B94}"/>
              </a:ext>
            </a:extLst>
          </p:cNvPr>
          <p:cNvSpPr txBox="1"/>
          <p:nvPr/>
        </p:nvSpPr>
        <p:spPr>
          <a:xfrm>
            <a:off x="305082" y="2942631"/>
            <a:ext cx="4924143" cy="2585323"/>
          </a:xfrm>
          <a:prstGeom prst="rect">
            <a:avLst/>
          </a:prstGeom>
          <a:noFill/>
        </p:spPr>
        <p:txBody>
          <a:bodyPr wrap="square">
            <a:spAutoFit/>
          </a:bodyPr>
          <a:lstStyle/>
          <a:p>
            <a:pPr marL="285750" indent="-285750">
              <a:buFont typeface="Arial" panose="020B0604020202020204" pitchFamily="34" charset="0"/>
              <a:buChar char="•"/>
            </a:pPr>
            <a:r>
              <a:rPr lang="en-US" dirty="0">
                <a:latin typeface="Arial" panose="020B0604020202020204" pitchFamily="34" charset="0"/>
              </a:rPr>
              <a:t>Manual cell isolation and sorting into 96 well plates.</a:t>
            </a:r>
          </a:p>
          <a:p>
            <a:pPr marL="285750" indent="-285750">
              <a:buFont typeface="Arial" panose="020B0604020202020204" pitchFamily="34" charset="0"/>
              <a:buChar char="•"/>
            </a:pPr>
            <a:endParaRPr lang="en-US" dirty="0">
              <a:latin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rPr>
              <a:t>Labor intensive and more costly. </a:t>
            </a:r>
          </a:p>
          <a:p>
            <a:pPr marL="285750" indent="-285750">
              <a:buFont typeface="Arial" panose="020B0604020202020204" pitchFamily="34" charset="0"/>
              <a:buChar char="•"/>
            </a:pPr>
            <a:endParaRPr lang="en-US" dirty="0">
              <a:latin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rPr>
              <a:t>Low throughput with less cells. </a:t>
            </a:r>
          </a:p>
          <a:p>
            <a:pPr marL="285750" indent="-285750">
              <a:buFont typeface="Arial" panose="020B0604020202020204" pitchFamily="34" charset="0"/>
              <a:buChar char="•"/>
            </a:pPr>
            <a:endParaRPr lang="en-US" dirty="0">
              <a:latin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rPr>
              <a:t>Allows for full-length transcripts and can investigate greater gene diversity. </a:t>
            </a:r>
          </a:p>
        </p:txBody>
      </p:sp>
      <p:sp>
        <p:nvSpPr>
          <p:cNvPr id="14" name="TextBox 13">
            <a:extLst>
              <a:ext uri="{FF2B5EF4-FFF2-40B4-BE49-F238E27FC236}">
                <a16:creationId xmlns:a16="http://schemas.microsoft.com/office/drawing/2014/main" id="{822377BE-5150-EF81-213F-17EB779C74A3}"/>
              </a:ext>
            </a:extLst>
          </p:cNvPr>
          <p:cNvSpPr txBox="1"/>
          <p:nvPr/>
        </p:nvSpPr>
        <p:spPr>
          <a:xfrm>
            <a:off x="6407020" y="2890705"/>
            <a:ext cx="5146351" cy="2862322"/>
          </a:xfrm>
          <a:prstGeom prst="rect">
            <a:avLst/>
          </a:prstGeom>
          <a:noFill/>
        </p:spPr>
        <p:txBody>
          <a:bodyPr wrap="square">
            <a:spAutoFit/>
          </a:bodyPr>
          <a:lstStyle/>
          <a:p>
            <a:pPr marL="285750" indent="-285750">
              <a:buFont typeface="Arial" panose="020B0604020202020204" pitchFamily="34" charset="0"/>
              <a:buChar char="•"/>
            </a:pPr>
            <a:r>
              <a:rPr lang="en-US" dirty="0">
                <a:latin typeface="Arial" panose="020B0604020202020204" pitchFamily="34" charset="0"/>
              </a:rPr>
              <a:t>Automated and kit based. </a:t>
            </a:r>
          </a:p>
          <a:p>
            <a:pPr marL="285750" indent="-285750">
              <a:buFont typeface="Arial" panose="020B0604020202020204" pitchFamily="34" charset="0"/>
              <a:buChar char="•"/>
            </a:pPr>
            <a:endParaRPr lang="en-US" dirty="0">
              <a:latin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rPr>
              <a:t>Using microfluidics, individual cells are captured together with a large set of barcoded poly (dT) primers.</a:t>
            </a:r>
          </a:p>
          <a:p>
            <a:pPr marL="285750" indent="-285750">
              <a:buFont typeface="Arial" panose="020B0604020202020204" pitchFamily="34" charset="0"/>
              <a:buChar char="•"/>
            </a:pPr>
            <a:endParaRPr lang="en-US" dirty="0">
              <a:latin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rPr>
              <a:t>High throughput and can do 10,000s of cells. </a:t>
            </a:r>
          </a:p>
          <a:p>
            <a:pPr marL="285750" indent="-285750">
              <a:buFont typeface="Arial" panose="020B0604020202020204" pitchFamily="34" charset="0"/>
              <a:buChar char="•"/>
            </a:pPr>
            <a:endParaRPr lang="en-US" dirty="0">
              <a:latin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rPr>
              <a:t>Less reads per cell, limiting types of transcripts analyzed.</a:t>
            </a:r>
          </a:p>
        </p:txBody>
      </p:sp>
    </p:spTree>
    <p:extLst>
      <p:ext uri="{BB962C8B-B14F-4D97-AF65-F5344CB8AC3E}">
        <p14:creationId xmlns:p14="http://schemas.microsoft.com/office/powerpoint/2010/main" val="2525264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0EE7DC-0DDC-4F44-A993-A647B7BE1447}"/>
              </a:ext>
            </a:extLst>
          </p:cNvPr>
          <p:cNvSpPr/>
          <p:nvPr/>
        </p:nvSpPr>
        <p:spPr bwMode="auto">
          <a:xfrm>
            <a:off x="0" y="5"/>
            <a:ext cx="12192000" cy="578967"/>
          </a:xfrm>
          <a:prstGeom prst="rect">
            <a:avLst/>
          </a:prstGeom>
          <a:gradFill flip="none" rotWithShape="1">
            <a:gsLst>
              <a:gs pos="0">
                <a:srgbClr val="009193">
                  <a:tint val="66000"/>
                  <a:satMod val="160000"/>
                </a:srgbClr>
              </a:gs>
              <a:gs pos="50000">
                <a:srgbClr val="009193">
                  <a:tint val="44500"/>
                  <a:satMod val="160000"/>
                </a:srgbClr>
              </a:gs>
              <a:gs pos="100000">
                <a:srgbClr val="009193">
                  <a:tint val="23500"/>
                  <a:satMod val="160000"/>
                </a:srgbClr>
              </a:gs>
            </a:gsLst>
            <a:lin ang="16200000" scaled="1"/>
            <a:tileRect/>
          </a:gra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5" name="Title 3">
            <a:extLst>
              <a:ext uri="{FF2B5EF4-FFF2-40B4-BE49-F238E27FC236}">
                <a16:creationId xmlns:a16="http://schemas.microsoft.com/office/drawing/2014/main" id="{7C6C2C73-A2F6-7B40-8CA8-44C7D702CA26}"/>
              </a:ext>
            </a:extLst>
          </p:cNvPr>
          <p:cNvSpPr txBox="1">
            <a:spLocks/>
          </p:cNvSpPr>
          <p:nvPr/>
        </p:nvSpPr>
        <p:spPr>
          <a:xfrm>
            <a:off x="1919139" y="68581"/>
            <a:ext cx="8173580" cy="4628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solidFill>
                  <a:srgbClr val="002060"/>
                </a:solidFill>
                <a:latin typeface="Arial" panose="020B0604020202020204" pitchFamily="34" charset="0"/>
                <a:cs typeface="Arial" panose="020B0604020202020204" pitchFamily="34" charset="0"/>
              </a:rPr>
              <a:t>Analysis of </a:t>
            </a:r>
            <a:r>
              <a:rPr lang="en-US" sz="2400" b="1" dirty="0" err="1">
                <a:solidFill>
                  <a:srgbClr val="002060"/>
                </a:solidFill>
                <a:latin typeface="Arial" panose="020B0604020202020204" pitchFamily="34" charset="0"/>
                <a:cs typeface="Arial" panose="020B0604020202020204" pitchFamily="34" charset="0"/>
              </a:rPr>
              <a:t>scRNA</a:t>
            </a:r>
            <a:r>
              <a:rPr lang="en-US" sz="2400" b="1" dirty="0">
                <a:solidFill>
                  <a:srgbClr val="002060"/>
                </a:solidFill>
                <a:latin typeface="Arial" panose="020B0604020202020204" pitchFamily="34" charset="0"/>
                <a:cs typeface="Arial" panose="020B0604020202020204" pitchFamily="34" charset="0"/>
              </a:rPr>
              <a:t>-seq </a:t>
            </a:r>
          </a:p>
        </p:txBody>
      </p:sp>
      <p:pic>
        <p:nvPicPr>
          <p:cNvPr id="7" name="Picture 6" descr="A diagram of data analysis&#10;&#10;Description automatically generated">
            <a:extLst>
              <a:ext uri="{FF2B5EF4-FFF2-40B4-BE49-F238E27FC236}">
                <a16:creationId xmlns:a16="http://schemas.microsoft.com/office/drawing/2014/main" id="{5DFE36AF-3B43-D58A-9325-C04871AD6BF2}"/>
              </a:ext>
            </a:extLst>
          </p:cNvPr>
          <p:cNvPicPr>
            <a:picLocks noChangeAspect="1"/>
          </p:cNvPicPr>
          <p:nvPr/>
        </p:nvPicPr>
        <p:blipFill>
          <a:blip r:embed="rId2"/>
          <a:stretch>
            <a:fillRect/>
          </a:stretch>
        </p:blipFill>
        <p:spPr>
          <a:xfrm>
            <a:off x="774865" y="794033"/>
            <a:ext cx="5321135" cy="5612704"/>
          </a:xfrm>
          <a:prstGeom prst="rect">
            <a:avLst/>
          </a:prstGeom>
        </p:spPr>
      </p:pic>
      <p:sp>
        <p:nvSpPr>
          <p:cNvPr id="10" name="TextBox 9">
            <a:extLst>
              <a:ext uri="{FF2B5EF4-FFF2-40B4-BE49-F238E27FC236}">
                <a16:creationId xmlns:a16="http://schemas.microsoft.com/office/drawing/2014/main" id="{0C1AE919-7F66-302A-E017-8BDDDBC2C21B}"/>
              </a:ext>
            </a:extLst>
          </p:cNvPr>
          <p:cNvSpPr txBox="1"/>
          <p:nvPr/>
        </p:nvSpPr>
        <p:spPr>
          <a:xfrm>
            <a:off x="6255328" y="907864"/>
            <a:ext cx="5786251" cy="3693319"/>
          </a:xfrm>
          <a:prstGeom prst="rect">
            <a:avLst/>
          </a:prstGeom>
          <a:noFill/>
        </p:spPr>
        <p:txBody>
          <a:bodyPr wrap="square">
            <a:spAutoFit/>
          </a:bodyPr>
          <a:lstStyle/>
          <a:p>
            <a:pPr marL="285750" indent="-285750">
              <a:buFont typeface="Arial" panose="020B0604020202020204" pitchFamily="34" charset="0"/>
              <a:buChar char="•"/>
            </a:pPr>
            <a:r>
              <a:rPr lang="en-US" b="0" i="0" dirty="0">
                <a:solidFill>
                  <a:srgbClr val="222222"/>
                </a:solidFill>
                <a:effectLst/>
                <a:latin typeface="Arial" panose="020B0604020202020204" pitchFamily="34" charset="0"/>
              </a:rPr>
              <a:t>The bioinformatics analysis is similar to bulk RNA-seq analysis.   </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A distinctive feature of </a:t>
            </a:r>
            <a:r>
              <a:rPr lang="en-US" dirty="0" err="1">
                <a:latin typeface="Arial" panose="020B0604020202020204" pitchFamily="34" charset="0"/>
                <a:cs typeface="Arial" panose="020B0604020202020204" pitchFamily="34" charset="0"/>
              </a:rPr>
              <a:t>scRNA</a:t>
            </a:r>
            <a:r>
              <a:rPr lang="en-US" dirty="0">
                <a:latin typeface="Arial" panose="020B0604020202020204" pitchFamily="34" charset="0"/>
                <a:cs typeface="Arial" panose="020B0604020202020204" pitchFamily="34" charset="0"/>
              </a:rPr>
              <a:t>-seq data is the presence of zero-inflated counts due to dropout or transient gene expression. Normalization of data is necessary to remove cell-specific bias, which can affect downstream applications (e.g., determination of differential gene expression).</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The read count for a gene in each cell is expected to be proportional to the gene-specific expression level and cell-specific scaling factors.</a:t>
            </a:r>
          </a:p>
        </p:txBody>
      </p:sp>
    </p:spTree>
    <p:extLst>
      <p:ext uri="{BB962C8B-B14F-4D97-AF65-F5344CB8AC3E}">
        <p14:creationId xmlns:p14="http://schemas.microsoft.com/office/powerpoint/2010/main" val="4176467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0EE7DC-0DDC-4F44-A993-A647B7BE1447}"/>
              </a:ext>
            </a:extLst>
          </p:cNvPr>
          <p:cNvSpPr/>
          <p:nvPr/>
        </p:nvSpPr>
        <p:spPr bwMode="auto">
          <a:xfrm>
            <a:off x="0" y="5"/>
            <a:ext cx="12192000" cy="578967"/>
          </a:xfrm>
          <a:prstGeom prst="rect">
            <a:avLst/>
          </a:prstGeom>
          <a:gradFill flip="none" rotWithShape="1">
            <a:gsLst>
              <a:gs pos="0">
                <a:srgbClr val="009193">
                  <a:tint val="66000"/>
                  <a:satMod val="160000"/>
                </a:srgbClr>
              </a:gs>
              <a:gs pos="50000">
                <a:srgbClr val="009193">
                  <a:tint val="44500"/>
                  <a:satMod val="160000"/>
                </a:srgbClr>
              </a:gs>
              <a:gs pos="100000">
                <a:srgbClr val="009193">
                  <a:tint val="23500"/>
                  <a:satMod val="160000"/>
                </a:srgbClr>
              </a:gs>
            </a:gsLst>
            <a:lin ang="16200000" scaled="1"/>
            <a:tileRect/>
          </a:gra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5" name="Title 3">
            <a:extLst>
              <a:ext uri="{FF2B5EF4-FFF2-40B4-BE49-F238E27FC236}">
                <a16:creationId xmlns:a16="http://schemas.microsoft.com/office/drawing/2014/main" id="{7C6C2C73-A2F6-7B40-8CA8-44C7D702CA26}"/>
              </a:ext>
            </a:extLst>
          </p:cNvPr>
          <p:cNvSpPr txBox="1">
            <a:spLocks/>
          </p:cNvSpPr>
          <p:nvPr/>
        </p:nvSpPr>
        <p:spPr>
          <a:xfrm>
            <a:off x="1919139" y="68581"/>
            <a:ext cx="8173580" cy="4628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solidFill>
                  <a:srgbClr val="002060"/>
                </a:solidFill>
                <a:latin typeface="Arial" panose="020B0604020202020204" pitchFamily="34" charset="0"/>
                <a:cs typeface="Arial" panose="020B0604020202020204" pitchFamily="34" charset="0"/>
              </a:rPr>
              <a:t>Processing and Analysis of </a:t>
            </a:r>
            <a:r>
              <a:rPr lang="en-US" sz="2400" b="1" dirty="0" err="1">
                <a:solidFill>
                  <a:srgbClr val="002060"/>
                </a:solidFill>
                <a:latin typeface="Arial" panose="020B0604020202020204" pitchFamily="34" charset="0"/>
                <a:cs typeface="Arial" panose="020B0604020202020204" pitchFamily="34" charset="0"/>
              </a:rPr>
              <a:t>scRNA</a:t>
            </a:r>
            <a:r>
              <a:rPr lang="en-US" sz="2400" b="1" dirty="0">
                <a:solidFill>
                  <a:srgbClr val="002060"/>
                </a:solidFill>
                <a:latin typeface="Arial" panose="020B0604020202020204" pitchFamily="34" charset="0"/>
                <a:cs typeface="Arial" panose="020B0604020202020204" pitchFamily="34" charset="0"/>
              </a:rPr>
              <a:t>-seq </a:t>
            </a:r>
          </a:p>
        </p:txBody>
      </p:sp>
      <p:pic>
        <p:nvPicPr>
          <p:cNvPr id="3" name="Picture 2" descr="A diagram of cell division&#10;&#10;Description automatically generated">
            <a:extLst>
              <a:ext uri="{FF2B5EF4-FFF2-40B4-BE49-F238E27FC236}">
                <a16:creationId xmlns:a16="http://schemas.microsoft.com/office/drawing/2014/main" id="{4148189F-EDFA-B341-C7FC-8695FE133CF0}"/>
              </a:ext>
            </a:extLst>
          </p:cNvPr>
          <p:cNvPicPr>
            <a:picLocks noChangeAspect="1"/>
          </p:cNvPicPr>
          <p:nvPr/>
        </p:nvPicPr>
        <p:blipFill>
          <a:blip r:embed="rId2"/>
          <a:stretch>
            <a:fillRect/>
          </a:stretch>
        </p:blipFill>
        <p:spPr>
          <a:xfrm>
            <a:off x="6005929" y="738941"/>
            <a:ext cx="4995494" cy="6050478"/>
          </a:xfrm>
          <a:prstGeom prst="rect">
            <a:avLst/>
          </a:prstGeom>
        </p:spPr>
      </p:pic>
      <p:sp>
        <p:nvSpPr>
          <p:cNvPr id="8" name="TextBox 7">
            <a:extLst>
              <a:ext uri="{FF2B5EF4-FFF2-40B4-BE49-F238E27FC236}">
                <a16:creationId xmlns:a16="http://schemas.microsoft.com/office/drawing/2014/main" id="{C981C8F5-8D1B-7D7B-6949-B4047142714C}"/>
              </a:ext>
            </a:extLst>
          </p:cNvPr>
          <p:cNvSpPr txBox="1"/>
          <p:nvPr/>
        </p:nvSpPr>
        <p:spPr>
          <a:xfrm>
            <a:off x="413828" y="1249202"/>
            <a:ext cx="5508110" cy="3693319"/>
          </a:xfrm>
          <a:prstGeom prst="rect">
            <a:avLst/>
          </a:prstGeom>
          <a:noFill/>
        </p:spPr>
        <p:txBody>
          <a:bodyPr wrap="square">
            <a:spAutoFit/>
          </a:bodyPr>
          <a:lstStyle/>
          <a:p>
            <a:pPr marL="285750" indent="-285750">
              <a:buFont typeface="Arial" panose="020B0604020202020204" pitchFamily="34" charset="0"/>
              <a:buChar char="•"/>
            </a:pPr>
            <a:r>
              <a:rPr lang="en-US" b="0" i="0" dirty="0">
                <a:solidFill>
                  <a:srgbClr val="222222"/>
                </a:solidFill>
                <a:effectLst/>
                <a:latin typeface="Arial" panose="020B0604020202020204" pitchFamily="34" charset="0"/>
                <a:cs typeface="Arial" panose="020B0604020202020204" pitchFamily="34" charset="0"/>
              </a:rPr>
              <a:t>Principal component analysis (PCA) is a widely used unsupervised linear dimensionality reduction method to cluster individual cells to common ”states”. </a:t>
            </a:r>
          </a:p>
          <a:p>
            <a:pPr marL="285750" indent="-285750">
              <a:buFont typeface="Arial" panose="020B0604020202020204" pitchFamily="34" charset="0"/>
              <a:buChar char="•"/>
            </a:pPr>
            <a:endParaRPr lang="en-US" dirty="0">
              <a:solidFill>
                <a:srgbClr val="222222"/>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solidFill>
                  <a:srgbClr val="222222"/>
                </a:solidFill>
                <a:latin typeface="Arial" panose="020B0604020202020204" pitchFamily="34" charset="0"/>
                <a:cs typeface="Arial" panose="020B0604020202020204" pitchFamily="34" charset="0"/>
              </a:rPr>
              <a:t>Cell Ranger (10X Genomics) or Seurat in the R package are </a:t>
            </a:r>
            <a:r>
              <a:rPr lang="en-US" dirty="0" err="1">
                <a:solidFill>
                  <a:srgbClr val="222222"/>
                </a:solidFill>
                <a:latin typeface="Arial" panose="020B0604020202020204" pitchFamily="34" charset="0"/>
                <a:cs typeface="Arial" panose="020B0604020202020204" pitchFamily="34" charset="0"/>
              </a:rPr>
              <a:t>softwares</a:t>
            </a:r>
            <a:r>
              <a:rPr lang="en-US" dirty="0">
                <a:solidFill>
                  <a:srgbClr val="222222"/>
                </a:solidFill>
                <a:latin typeface="Arial" panose="020B0604020202020204" pitchFamily="34" charset="0"/>
                <a:cs typeface="Arial" panose="020B0604020202020204" pitchFamily="34" charset="0"/>
              </a:rPr>
              <a:t> that perform cell clustering of your dataset and identifying gene regulatory networks.</a:t>
            </a:r>
          </a:p>
          <a:p>
            <a:pPr marL="285750" indent="-285750">
              <a:buFont typeface="Arial" panose="020B0604020202020204" pitchFamily="34" charset="0"/>
              <a:buChar char="•"/>
            </a:pPr>
            <a:endParaRPr lang="en-US" dirty="0">
              <a:solidFill>
                <a:srgbClr val="222222"/>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solidFill>
                  <a:srgbClr val="222222"/>
                </a:solidFill>
                <a:latin typeface="Arial" panose="020B0604020202020204" pitchFamily="34" charset="0"/>
                <a:cs typeface="Arial" panose="020B0604020202020204" pitchFamily="34" charset="0"/>
              </a:rPr>
              <a:t>Software like Monocle can reconstitute cell hierarchy and help better understand cellular dynamics in tissue.  </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561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0EE7DC-0DDC-4F44-A993-A647B7BE1447}"/>
              </a:ext>
            </a:extLst>
          </p:cNvPr>
          <p:cNvSpPr/>
          <p:nvPr/>
        </p:nvSpPr>
        <p:spPr bwMode="auto">
          <a:xfrm>
            <a:off x="0" y="5"/>
            <a:ext cx="12192000" cy="578967"/>
          </a:xfrm>
          <a:prstGeom prst="rect">
            <a:avLst/>
          </a:prstGeom>
          <a:gradFill flip="none" rotWithShape="1">
            <a:gsLst>
              <a:gs pos="0">
                <a:srgbClr val="009193">
                  <a:tint val="66000"/>
                  <a:satMod val="160000"/>
                </a:srgbClr>
              </a:gs>
              <a:gs pos="50000">
                <a:srgbClr val="009193">
                  <a:tint val="44500"/>
                  <a:satMod val="160000"/>
                </a:srgbClr>
              </a:gs>
              <a:gs pos="100000">
                <a:srgbClr val="009193">
                  <a:tint val="23500"/>
                  <a:satMod val="160000"/>
                </a:srgbClr>
              </a:gs>
            </a:gsLst>
            <a:lin ang="16200000" scaled="1"/>
            <a:tileRect/>
          </a:gra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5" name="Title 3">
            <a:extLst>
              <a:ext uri="{FF2B5EF4-FFF2-40B4-BE49-F238E27FC236}">
                <a16:creationId xmlns:a16="http://schemas.microsoft.com/office/drawing/2014/main" id="{7C6C2C73-A2F6-7B40-8CA8-44C7D702CA26}"/>
              </a:ext>
            </a:extLst>
          </p:cNvPr>
          <p:cNvSpPr txBox="1">
            <a:spLocks/>
          </p:cNvSpPr>
          <p:nvPr/>
        </p:nvSpPr>
        <p:spPr>
          <a:xfrm>
            <a:off x="1919139" y="68581"/>
            <a:ext cx="8173580" cy="4628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solidFill>
                  <a:srgbClr val="002060"/>
                </a:solidFill>
                <a:latin typeface="Arial" panose="020B0604020202020204" pitchFamily="34" charset="0"/>
                <a:cs typeface="Arial" panose="020B0604020202020204" pitchFamily="34" charset="0"/>
              </a:rPr>
              <a:t>Overview of Gene Regulation</a:t>
            </a:r>
          </a:p>
        </p:txBody>
      </p:sp>
      <p:sp>
        <p:nvSpPr>
          <p:cNvPr id="3" name="Rectangle 2">
            <a:extLst>
              <a:ext uri="{FF2B5EF4-FFF2-40B4-BE49-F238E27FC236}">
                <a16:creationId xmlns:a16="http://schemas.microsoft.com/office/drawing/2014/main" id="{12EC72E8-7ED8-5235-E4C1-B78719C5C4B8}"/>
              </a:ext>
            </a:extLst>
          </p:cNvPr>
          <p:cNvSpPr/>
          <p:nvPr/>
        </p:nvSpPr>
        <p:spPr>
          <a:xfrm>
            <a:off x="1322345" y="5379522"/>
            <a:ext cx="9547310" cy="1477328"/>
          </a:xfrm>
          <a:prstGeom prst="rect">
            <a:avLst/>
          </a:prstGeom>
        </p:spPr>
        <p:txBody>
          <a:bodyPr wrap="square">
            <a:spAutoFit/>
          </a:bodyPr>
          <a:lstStyle/>
          <a:p>
            <a:pPr marL="285750" indent="-285750">
              <a:buFont typeface="Arial" panose="020B0604020202020204" pitchFamily="34" charset="0"/>
              <a:buChar char="•"/>
            </a:pPr>
            <a:r>
              <a:rPr lang="en-US" b="1" dirty="0">
                <a:latin typeface="Arial" panose="020B0604020202020204" pitchFamily="34" charset="0"/>
                <a:cs typeface="Arial" panose="020B0604020202020204" pitchFamily="34" charset="0"/>
              </a:rPr>
              <a:t>Transcription </a:t>
            </a:r>
            <a:r>
              <a:rPr lang="en-US" dirty="0">
                <a:latin typeface="Arial" panose="020B0604020202020204" pitchFamily="34" charset="0"/>
                <a:cs typeface="Arial" panose="020B0604020202020204" pitchFamily="34" charset="0"/>
              </a:rPr>
              <a:t>is converting the coding information or DNA </a:t>
            </a:r>
            <a:r>
              <a:rPr lang="en-US" dirty="0">
                <a:latin typeface="Arial" panose="020B0604020202020204" pitchFamily="34" charset="0"/>
                <a:cs typeface="Arial" panose="020B0604020202020204" pitchFamily="34" charset="0"/>
                <a:sym typeface="Wingdings" pitchFamily="2" charset="2"/>
              </a:rPr>
              <a:t> RNA</a:t>
            </a:r>
          </a:p>
          <a:p>
            <a:pPr marL="742950" lvl="1" indent="-285750">
              <a:buFont typeface="Arial" panose="020B0604020202020204" pitchFamily="34" charset="0"/>
              <a:buChar char="•"/>
            </a:pPr>
            <a:r>
              <a:rPr lang="en-US" dirty="0">
                <a:latin typeface="Arial" panose="020B0604020202020204" pitchFamily="34" charset="0"/>
                <a:cs typeface="Arial" panose="020B0604020202020204" pitchFamily="34" charset="0"/>
                <a:sym typeface="Wingdings" pitchFamily="2" charset="2"/>
              </a:rPr>
              <a:t>mRNA then leaves the nucleus via nuclear pores to the ribosome. </a:t>
            </a:r>
          </a:p>
          <a:p>
            <a:pPr lvl="1"/>
            <a:endParaRPr lang="en-US" dirty="0">
              <a:latin typeface="Arial" panose="020B0604020202020204" pitchFamily="34" charset="0"/>
              <a:cs typeface="Arial" panose="020B0604020202020204" pitchFamily="34" charset="0"/>
              <a:sym typeface="Wingdings" pitchFamily="2" charset="2"/>
            </a:endParaRPr>
          </a:p>
          <a:p>
            <a:pPr marL="285750" indent="-285750">
              <a:buFont typeface="Arial" panose="020B0604020202020204" pitchFamily="34" charset="0"/>
              <a:buChar char="•"/>
            </a:pPr>
            <a:r>
              <a:rPr lang="en-US" b="1" dirty="0">
                <a:latin typeface="Arial" panose="020B0604020202020204" pitchFamily="34" charset="0"/>
                <a:cs typeface="Arial" panose="020B0604020202020204" pitchFamily="34" charset="0"/>
              </a:rPr>
              <a:t>Transcriptomics </a:t>
            </a:r>
            <a:r>
              <a:rPr lang="en-US" dirty="0">
                <a:latin typeface="Arial" panose="020B0604020202020204" pitchFamily="34" charset="0"/>
                <a:cs typeface="Arial" panose="020B0604020202020204" pitchFamily="34" charset="0"/>
              </a:rPr>
              <a:t>is studying the complete set of RNA or transcripts in a cell and their quantity for a specific developmental stage or physiological condition</a:t>
            </a:r>
            <a:r>
              <a:rPr lang="en-US" dirty="0">
                <a:latin typeface="Arial" panose="020B0604020202020204" pitchFamily="34" charset="0"/>
                <a:cs typeface="Arial" panose="020B0604020202020204" pitchFamily="34" charset="0"/>
                <a:sym typeface="Wingdings" pitchFamily="2" charset="2"/>
              </a:rPr>
              <a:t>.</a:t>
            </a:r>
            <a:endParaRPr lang="en-US" b="1" dirty="0">
              <a:latin typeface="Arial" panose="020B0604020202020204" pitchFamily="34" charset="0"/>
              <a:cs typeface="Arial" panose="020B0604020202020204" pitchFamily="34" charset="0"/>
            </a:endParaRPr>
          </a:p>
        </p:txBody>
      </p:sp>
      <p:pic>
        <p:nvPicPr>
          <p:cNvPr id="6" name="Picture 2" descr="Definition of transcription - NCI Dictionary of Cancer Terms - National  Cancer Institute">
            <a:extLst>
              <a:ext uri="{FF2B5EF4-FFF2-40B4-BE49-F238E27FC236}">
                <a16:creationId xmlns:a16="http://schemas.microsoft.com/office/drawing/2014/main" id="{91A9846F-4B5A-85D1-B4F7-0D56254C73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6330" y="733387"/>
            <a:ext cx="5772179" cy="46461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09877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0EE7DC-0DDC-4F44-A993-A647B7BE1447}"/>
              </a:ext>
            </a:extLst>
          </p:cNvPr>
          <p:cNvSpPr/>
          <p:nvPr/>
        </p:nvSpPr>
        <p:spPr bwMode="auto">
          <a:xfrm>
            <a:off x="0" y="5"/>
            <a:ext cx="12192000" cy="578967"/>
          </a:xfrm>
          <a:prstGeom prst="rect">
            <a:avLst/>
          </a:prstGeom>
          <a:gradFill flip="none" rotWithShape="1">
            <a:gsLst>
              <a:gs pos="0">
                <a:srgbClr val="009193">
                  <a:tint val="66000"/>
                  <a:satMod val="160000"/>
                </a:srgbClr>
              </a:gs>
              <a:gs pos="50000">
                <a:srgbClr val="009193">
                  <a:tint val="44500"/>
                  <a:satMod val="160000"/>
                </a:srgbClr>
              </a:gs>
              <a:gs pos="100000">
                <a:srgbClr val="009193">
                  <a:tint val="23500"/>
                  <a:satMod val="160000"/>
                </a:srgbClr>
              </a:gs>
            </a:gsLst>
            <a:lin ang="16200000" scaled="1"/>
            <a:tileRect/>
          </a:gra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5" name="Title 3">
            <a:extLst>
              <a:ext uri="{FF2B5EF4-FFF2-40B4-BE49-F238E27FC236}">
                <a16:creationId xmlns:a16="http://schemas.microsoft.com/office/drawing/2014/main" id="{7C6C2C73-A2F6-7B40-8CA8-44C7D702CA26}"/>
              </a:ext>
            </a:extLst>
          </p:cNvPr>
          <p:cNvSpPr txBox="1">
            <a:spLocks/>
          </p:cNvSpPr>
          <p:nvPr/>
        </p:nvSpPr>
        <p:spPr>
          <a:xfrm>
            <a:off x="1919139" y="68581"/>
            <a:ext cx="8173580" cy="4628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err="1">
                <a:solidFill>
                  <a:srgbClr val="002060"/>
                </a:solidFill>
                <a:latin typeface="Arial" panose="020B0604020202020204" pitchFamily="34" charset="0"/>
                <a:cs typeface="Arial" panose="020B0604020202020204" pitchFamily="34" charset="0"/>
              </a:rPr>
              <a:t>scRNA</a:t>
            </a:r>
            <a:r>
              <a:rPr lang="en-US" sz="2400" b="1" dirty="0">
                <a:solidFill>
                  <a:srgbClr val="002060"/>
                </a:solidFill>
                <a:latin typeface="Arial" panose="020B0604020202020204" pitchFamily="34" charset="0"/>
                <a:cs typeface="Arial" panose="020B0604020202020204" pitchFamily="34" charset="0"/>
              </a:rPr>
              <a:t>-seq Impact on Field  </a:t>
            </a:r>
          </a:p>
        </p:txBody>
      </p:sp>
      <p:sp>
        <p:nvSpPr>
          <p:cNvPr id="3" name="TextBox 2">
            <a:extLst>
              <a:ext uri="{FF2B5EF4-FFF2-40B4-BE49-F238E27FC236}">
                <a16:creationId xmlns:a16="http://schemas.microsoft.com/office/drawing/2014/main" id="{39F2FF72-AB07-5DE6-E802-E9A4E1F059D5}"/>
              </a:ext>
            </a:extLst>
          </p:cNvPr>
          <p:cNvSpPr txBox="1"/>
          <p:nvPr/>
        </p:nvSpPr>
        <p:spPr>
          <a:xfrm>
            <a:off x="1294409" y="1031312"/>
            <a:ext cx="8798309" cy="5355312"/>
          </a:xfrm>
          <a:prstGeom prst="rect">
            <a:avLst/>
          </a:prstGeom>
          <a:noFill/>
        </p:spPr>
        <p:txBody>
          <a:bodyPr wrap="square">
            <a:spAutoFit/>
          </a:bodyPr>
          <a:lstStyle/>
          <a:p>
            <a:pPr marL="285750" indent="-285750">
              <a:buFont typeface="Arial" panose="020B0604020202020204" pitchFamily="34" charset="0"/>
              <a:buChar char="•"/>
            </a:pPr>
            <a:r>
              <a:rPr lang="en-US" dirty="0" err="1">
                <a:solidFill>
                  <a:srgbClr val="222222"/>
                </a:solidFill>
                <a:latin typeface="Arial" panose="020B0604020202020204" pitchFamily="34" charset="0"/>
                <a:cs typeface="Arial" panose="020B0604020202020204" pitchFamily="34" charset="0"/>
              </a:rPr>
              <a:t>s</a:t>
            </a:r>
            <a:r>
              <a:rPr lang="en-US" b="0" i="0" dirty="0" err="1">
                <a:solidFill>
                  <a:srgbClr val="222222"/>
                </a:solidFill>
                <a:effectLst/>
                <a:latin typeface="Arial" panose="020B0604020202020204" pitchFamily="34" charset="0"/>
                <a:cs typeface="Arial" panose="020B0604020202020204" pitchFamily="34" charset="0"/>
              </a:rPr>
              <a:t>cRNA</a:t>
            </a:r>
            <a:r>
              <a:rPr lang="en-US" b="0" i="0" dirty="0">
                <a:solidFill>
                  <a:srgbClr val="222222"/>
                </a:solidFill>
                <a:effectLst/>
                <a:latin typeface="Arial" panose="020B0604020202020204" pitchFamily="34" charset="0"/>
                <a:cs typeface="Arial" panose="020B0604020202020204" pitchFamily="34" charset="0"/>
              </a:rPr>
              <a:t>-seq is revolutionizing our fundamental understanding of biology, going beyond descriptive studies of cell states. </a:t>
            </a:r>
          </a:p>
          <a:p>
            <a:pPr marL="285750" indent="-285750">
              <a:buFont typeface="Arial" panose="020B0604020202020204" pitchFamily="34" charset="0"/>
              <a:buChar char="•"/>
            </a:pPr>
            <a:endParaRPr lang="en-US" dirty="0">
              <a:solidFill>
                <a:srgbClr val="222222"/>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0" i="0" dirty="0">
                <a:solidFill>
                  <a:srgbClr val="222222"/>
                </a:solidFill>
                <a:effectLst/>
                <a:latin typeface="Arial" panose="020B0604020202020204" pitchFamily="34" charset="0"/>
                <a:cs typeface="Arial" panose="020B0604020202020204" pitchFamily="34" charset="0"/>
              </a:rPr>
              <a:t>Tumor heterogeneity is a common phenomenon that can occur both within and between tumors, and </a:t>
            </a:r>
            <a:r>
              <a:rPr lang="en-US" b="0" i="0" dirty="0" err="1">
                <a:solidFill>
                  <a:srgbClr val="222222"/>
                </a:solidFill>
                <a:effectLst/>
                <a:latin typeface="Arial" panose="020B0604020202020204" pitchFamily="34" charset="0"/>
                <a:cs typeface="Arial" panose="020B0604020202020204" pitchFamily="34" charset="0"/>
              </a:rPr>
              <a:t>scRNA</a:t>
            </a:r>
            <a:r>
              <a:rPr lang="en-US" b="0" i="0" dirty="0">
                <a:solidFill>
                  <a:srgbClr val="222222"/>
                </a:solidFill>
                <a:effectLst/>
                <a:latin typeface="Arial" panose="020B0604020202020204" pitchFamily="34" charset="0"/>
                <a:cs typeface="Arial" panose="020B0604020202020204" pitchFamily="34" charset="0"/>
              </a:rPr>
              <a:t>-seq can be applied to better understand drug resistance, metastasis, and overall cancer evolution. </a:t>
            </a:r>
          </a:p>
          <a:p>
            <a:pPr marL="285750" indent="-285750">
              <a:buFont typeface="Arial" panose="020B0604020202020204" pitchFamily="34" charset="0"/>
              <a:buChar char="•"/>
            </a:pPr>
            <a:endParaRPr lang="en-US" dirty="0">
              <a:solidFill>
                <a:srgbClr val="222222"/>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0" i="0" dirty="0" err="1">
                <a:solidFill>
                  <a:srgbClr val="222222"/>
                </a:solidFill>
                <a:effectLst/>
                <a:latin typeface="Arial" panose="020B0604020202020204" pitchFamily="34" charset="0"/>
                <a:cs typeface="Arial" panose="020B0604020202020204" pitchFamily="34" charset="0"/>
              </a:rPr>
              <a:t>scRNA</a:t>
            </a:r>
            <a:r>
              <a:rPr lang="en-US" b="0" i="0" dirty="0">
                <a:solidFill>
                  <a:srgbClr val="222222"/>
                </a:solidFill>
                <a:effectLst/>
                <a:latin typeface="Arial" panose="020B0604020202020204" pitchFamily="34" charset="0"/>
                <a:cs typeface="Arial" panose="020B0604020202020204" pitchFamily="34" charset="0"/>
              </a:rPr>
              <a:t>-seq helps generate models of developing organs, such as the brain and lung. </a:t>
            </a:r>
            <a:r>
              <a:rPr lang="en-US" dirty="0">
                <a:solidFill>
                  <a:srgbClr val="222222"/>
                </a:solidFill>
                <a:latin typeface="Arial" panose="020B0604020202020204" pitchFamily="34" charset="0"/>
                <a:cs typeface="Arial" panose="020B0604020202020204" pitchFamily="34" charset="0"/>
              </a:rPr>
              <a:t>T</a:t>
            </a:r>
            <a:r>
              <a:rPr lang="en-US" b="0" i="0" dirty="0">
                <a:solidFill>
                  <a:srgbClr val="222222"/>
                </a:solidFill>
                <a:effectLst/>
                <a:latin typeface="Arial" panose="020B0604020202020204" pitchFamily="34" charset="0"/>
                <a:cs typeface="Arial" panose="020B0604020202020204" pitchFamily="34" charset="0"/>
              </a:rPr>
              <a:t>his technique could also be applied to reconstruct clonal and phylogenetic relationships between cells by modeling transcriptional kinetics.</a:t>
            </a:r>
          </a:p>
          <a:p>
            <a:pPr marL="285750" indent="-285750">
              <a:buFont typeface="Arial" panose="020B0604020202020204" pitchFamily="34" charset="0"/>
              <a:buChar char="•"/>
            </a:pPr>
            <a:endParaRPr lang="en-US" dirty="0">
              <a:solidFill>
                <a:srgbClr val="222222"/>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Lineage tracing is a long-standing fundamental question in biology aimed at understanding how a single-celled embryo gives rise to various cells types that are organized into complex tissue and organs. </a:t>
            </a:r>
            <a:r>
              <a:rPr lang="en-US" dirty="0" err="1">
                <a:latin typeface="Arial" panose="020B0604020202020204" pitchFamily="34" charset="0"/>
                <a:cs typeface="Arial" panose="020B0604020202020204" pitchFamily="34" charset="0"/>
              </a:rPr>
              <a:t>scRNA</a:t>
            </a:r>
            <a:r>
              <a:rPr lang="en-US" dirty="0">
                <a:latin typeface="Arial" panose="020B0604020202020204" pitchFamily="34" charset="0"/>
                <a:cs typeface="Arial" panose="020B0604020202020204" pitchFamily="34" charset="0"/>
              </a:rPr>
              <a:t>-seq identifies new markers that can better identify novel subpopulation of cells. </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Future applications of </a:t>
            </a:r>
            <a:r>
              <a:rPr lang="en-US" dirty="0" err="1">
                <a:latin typeface="Arial" panose="020B0604020202020204" pitchFamily="34" charset="0"/>
                <a:cs typeface="Arial" panose="020B0604020202020204" pitchFamily="34" charset="0"/>
              </a:rPr>
              <a:t>scRNA</a:t>
            </a:r>
            <a:r>
              <a:rPr lang="en-US" dirty="0">
                <a:latin typeface="Arial" panose="020B0604020202020204" pitchFamily="34" charset="0"/>
                <a:cs typeface="Arial" panose="020B0604020202020204" pitchFamily="34" charset="0"/>
              </a:rPr>
              <a:t>-seq in biology and biomedical research will also provide novel insights into physiological structure–function relationships in various tissue and organs.</a:t>
            </a:r>
          </a:p>
        </p:txBody>
      </p:sp>
    </p:spTree>
    <p:extLst>
      <p:ext uri="{BB962C8B-B14F-4D97-AF65-F5344CB8AC3E}">
        <p14:creationId xmlns:p14="http://schemas.microsoft.com/office/powerpoint/2010/main" val="552796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0EE7DC-0DDC-4F44-A993-A647B7BE1447}"/>
              </a:ext>
            </a:extLst>
          </p:cNvPr>
          <p:cNvSpPr/>
          <p:nvPr/>
        </p:nvSpPr>
        <p:spPr bwMode="auto">
          <a:xfrm>
            <a:off x="0" y="5"/>
            <a:ext cx="12192000" cy="578967"/>
          </a:xfrm>
          <a:prstGeom prst="rect">
            <a:avLst/>
          </a:prstGeom>
          <a:gradFill flip="none" rotWithShape="1">
            <a:gsLst>
              <a:gs pos="0">
                <a:srgbClr val="009193">
                  <a:tint val="66000"/>
                  <a:satMod val="160000"/>
                </a:srgbClr>
              </a:gs>
              <a:gs pos="50000">
                <a:srgbClr val="009193">
                  <a:tint val="44500"/>
                  <a:satMod val="160000"/>
                </a:srgbClr>
              </a:gs>
              <a:gs pos="100000">
                <a:srgbClr val="009193">
                  <a:tint val="23500"/>
                  <a:satMod val="160000"/>
                </a:srgbClr>
              </a:gs>
            </a:gsLst>
            <a:lin ang="16200000" scaled="1"/>
            <a:tileRect/>
          </a:gra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5" name="Title 3">
            <a:extLst>
              <a:ext uri="{FF2B5EF4-FFF2-40B4-BE49-F238E27FC236}">
                <a16:creationId xmlns:a16="http://schemas.microsoft.com/office/drawing/2014/main" id="{7C6C2C73-A2F6-7B40-8CA8-44C7D702CA26}"/>
              </a:ext>
            </a:extLst>
          </p:cNvPr>
          <p:cNvSpPr txBox="1">
            <a:spLocks/>
          </p:cNvSpPr>
          <p:nvPr/>
        </p:nvSpPr>
        <p:spPr>
          <a:xfrm>
            <a:off x="1919139" y="68581"/>
            <a:ext cx="8173580" cy="4628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solidFill>
                  <a:srgbClr val="002060"/>
                </a:solidFill>
                <a:latin typeface="Arial" panose="020B0604020202020204" pitchFamily="34" charset="0"/>
                <a:cs typeface="Arial" panose="020B0604020202020204" pitchFamily="34" charset="0"/>
              </a:rPr>
              <a:t>Future of Transcriptomics : Multi-omics</a:t>
            </a:r>
          </a:p>
        </p:txBody>
      </p:sp>
      <p:sp>
        <p:nvSpPr>
          <p:cNvPr id="6" name="TextBox 5">
            <a:extLst>
              <a:ext uri="{FF2B5EF4-FFF2-40B4-BE49-F238E27FC236}">
                <a16:creationId xmlns:a16="http://schemas.microsoft.com/office/drawing/2014/main" id="{B4A8A7F2-DF26-F0B0-9C82-8D28E1E1F8CB}"/>
              </a:ext>
            </a:extLst>
          </p:cNvPr>
          <p:cNvSpPr txBox="1"/>
          <p:nvPr/>
        </p:nvSpPr>
        <p:spPr>
          <a:xfrm>
            <a:off x="6412675" y="1020722"/>
            <a:ext cx="5260769" cy="5078313"/>
          </a:xfrm>
          <a:prstGeom prst="rect">
            <a:avLst/>
          </a:prstGeom>
          <a:noFill/>
        </p:spPr>
        <p:txBody>
          <a:bodyPr wrap="square">
            <a:spAutoFit/>
          </a:bodyPr>
          <a:lstStyle/>
          <a:p>
            <a:pPr marL="285750" indent="-285750">
              <a:buFont typeface="Arial" panose="020B0604020202020204" pitchFamily="34" charset="0"/>
              <a:buChar char="•"/>
            </a:pPr>
            <a:r>
              <a:rPr lang="en-US" dirty="0">
                <a:latin typeface="Arial" panose="020B0604020202020204" pitchFamily="34" charset="0"/>
              </a:rPr>
              <a:t>Multi-omics provides an integrated approach to power discovery across multiple levels of biology by combining data from genomics, transcriptomics, epigenetics, and proteomics.</a:t>
            </a:r>
          </a:p>
          <a:p>
            <a:pPr marL="285750" indent="-285750">
              <a:buFont typeface="Arial" panose="020B0604020202020204" pitchFamily="34" charset="0"/>
              <a:buChar char="•"/>
            </a:pPr>
            <a:endParaRPr lang="en-US" dirty="0">
              <a:latin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rPr>
              <a:t>Many multi-omics methods function with transcriptome profiling as their ‘anchor’ to facilitate single-cell multi-omics interrogation.</a:t>
            </a:r>
          </a:p>
          <a:p>
            <a:pPr marL="285750" indent="-285750">
              <a:buFont typeface="Arial" panose="020B0604020202020204" pitchFamily="34" charset="0"/>
              <a:buChar char="•"/>
            </a:pPr>
            <a:endParaRPr lang="en-US" dirty="0">
              <a:latin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rPr>
              <a:t>Single-cell assay for open chromatin with sequencing (</a:t>
            </a:r>
            <a:r>
              <a:rPr lang="en-US" dirty="0" err="1">
                <a:latin typeface="Arial" panose="020B0604020202020204" pitchFamily="34" charset="0"/>
              </a:rPr>
              <a:t>scATAC</a:t>
            </a:r>
            <a:r>
              <a:rPr lang="en-US" dirty="0">
                <a:latin typeface="Arial" panose="020B0604020202020204" pitchFamily="34" charset="0"/>
              </a:rPr>
              <a:t>-seq) profiles the transcriptome together with the epigenome. These are known as SNARE-seq and 10X </a:t>
            </a:r>
            <a:r>
              <a:rPr lang="en-US" dirty="0" err="1">
                <a:latin typeface="Arial" panose="020B0604020202020204" pitchFamily="34" charset="0"/>
              </a:rPr>
              <a:t>Multiome</a:t>
            </a:r>
            <a:r>
              <a:rPr lang="en-US" dirty="0">
                <a:latin typeface="Arial" panose="020B0604020202020204" pitchFamily="34" charset="0"/>
              </a:rPr>
              <a:t>. </a:t>
            </a:r>
          </a:p>
          <a:p>
            <a:pPr marL="285750" indent="-285750">
              <a:buFont typeface="Arial" panose="020B0604020202020204" pitchFamily="34" charset="0"/>
              <a:buChar char="•"/>
            </a:pPr>
            <a:endParaRPr lang="en-US" dirty="0">
              <a:latin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rPr>
              <a:t>Limited coverage of single cells, for which each omics layer can only be partially profiled, thus resulting in loss of important data.</a:t>
            </a:r>
          </a:p>
        </p:txBody>
      </p:sp>
      <p:pic>
        <p:nvPicPr>
          <p:cNvPr id="7" name="Picture 6" descr="A diagram of a dna process&#10;&#10;Description automatically generated with medium confidence">
            <a:extLst>
              <a:ext uri="{FF2B5EF4-FFF2-40B4-BE49-F238E27FC236}">
                <a16:creationId xmlns:a16="http://schemas.microsoft.com/office/drawing/2014/main" id="{582269E4-2FA7-6F6F-0D57-E9D03E171299}"/>
              </a:ext>
            </a:extLst>
          </p:cNvPr>
          <p:cNvPicPr>
            <a:picLocks noChangeAspect="1"/>
          </p:cNvPicPr>
          <p:nvPr/>
        </p:nvPicPr>
        <p:blipFill>
          <a:blip r:embed="rId2"/>
          <a:stretch>
            <a:fillRect/>
          </a:stretch>
        </p:blipFill>
        <p:spPr>
          <a:xfrm>
            <a:off x="1775938" y="849429"/>
            <a:ext cx="3887684" cy="5682000"/>
          </a:xfrm>
          <a:prstGeom prst="rect">
            <a:avLst/>
          </a:prstGeom>
        </p:spPr>
      </p:pic>
    </p:spTree>
    <p:extLst>
      <p:ext uri="{BB962C8B-B14F-4D97-AF65-F5344CB8AC3E}">
        <p14:creationId xmlns:p14="http://schemas.microsoft.com/office/powerpoint/2010/main" val="1163558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0EE7DC-0DDC-4F44-A993-A647B7BE1447}"/>
              </a:ext>
            </a:extLst>
          </p:cNvPr>
          <p:cNvSpPr/>
          <p:nvPr/>
        </p:nvSpPr>
        <p:spPr bwMode="auto">
          <a:xfrm>
            <a:off x="0" y="5"/>
            <a:ext cx="12192000" cy="578967"/>
          </a:xfrm>
          <a:prstGeom prst="rect">
            <a:avLst/>
          </a:prstGeom>
          <a:gradFill flip="none" rotWithShape="1">
            <a:gsLst>
              <a:gs pos="0">
                <a:srgbClr val="009193">
                  <a:tint val="66000"/>
                  <a:satMod val="160000"/>
                </a:srgbClr>
              </a:gs>
              <a:gs pos="50000">
                <a:srgbClr val="009193">
                  <a:tint val="44500"/>
                  <a:satMod val="160000"/>
                </a:srgbClr>
              </a:gs>
              <a:gs pos="100000">
                <a:srgbClr val="009193">
                  <a:tint val="23500"/>
                  <a:satMod val="160000"/>
                </a:srgbClr>
              </a:gs>
            </a:gsLst>
            <a:lin ang="16200000" scaled="1"/>
            <a:tileRect/>
          </a:gra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5" name="Title 3">
            <a:extLst>
              <a:ext uri="{FF2B5EF4-FFF2-40B4-BE49-F238E27FC236}">
                <a16:creationId xmlns:a16="http://schemas.microsoft.com/office/drawing/2014/main" id="{7C6C2C73-A2F6-7B40-8CA8-44C7D702CA26}"/>
              </a:ext>
            </a:extLst>
          </p:cNvPr>
          <p:cNvSpPr txBox="1">
            <a:spLocks/>
          </p:cNvSpPr>
          <p:nvPr/>
        </p:nvSpPr>
        <p:spPr>
          <a:xfrm>
            <a:off x="1919139" y="68581"/>
            <a:ext cx="8173580" cy="4628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solidFill>
                  <a:srgbClr val="002060"/>
                </a:solidFill>
                <a:latin typeface="Arial" panose="020B0604020202020204" pitchFamily="34" charset="0"/>
                <a:cs typeface="Arial" panose="020B0604020202020204" pitchFamily="34" charset="0"/>
              </a:rPr>
              <a:t>Future of Transcriptomics: Spatial Transcriptomics</a:t>
            </a:r>
          </a:p>
        </p:txBody>
      </p:sp>
      <p:pic>
        <p:nvPicPr>
          <p:cNvPr id="3" name="Picture 2" descr="A diagram of a brain tissue&#10;&#10;Description automatically generated">
            <a:extLst>
              <a:ext uri="{FF2B5EF4-FFF2-40B4-BE49-F238E27FC236}">
                <a16:creationId xmlns:a16="http://schemas.microsoft.com/office/drawing/2014/main" id="{FF5B9621-63B4-5E59-B9E6-4AD3E1074737}"/>
              </a:ext>
            </a:extLst>
          </p:cNvPr>
          <p:cNvPicPr>
            <a:picLocks noChangeAspect="1"/>
          </p:cNvPicPr>
          <p:nvPr/>
        </p:nvPicPr>
        <p:blipFill>
          <a:blip r:embed="rId2"/>
          <a:stretch>
            <a:fillRect/>
          </a:stretch>
        </p:blipFill>
        <p:spPr>
          <a:xfrm>
            <a:off x="5278086" y="1150339"/>
            <a:ext cx="5688335" cy="4557321"/>
          </a:xfrm>
          <a:prstGeom prst="rect">
            <a:avLst/>
          </a:prstGeom>
        </p:spPr>
      </p:pic>
      <p:sp>
        <p:nvSpPr>
          <p:cNvPr id="6" name="TextBox 5">
            <a:extLst>
              <a:ext uri="{FF2B5EF4-FFF2-40B4-BE49-F238E27FC236}">
                <a16:creationId xmlns:a16="http://schemas.microsoft.com/office/drawing/2014/main" id="{B4A8A7F2-DF26-F0B0-9C82-8D28E1E1F8CB}"/>
              </a:ext>
            </a:extLst>
          </p:cNvPr>
          <p:cNvSpPr txBox="1"/>
          <p:nvPr/>
        </p:nvSpPr>
        <p:spPr>
          <a:xfrm>
            <a:off x="590009" y="995336"/>
            <a:ext cx="4181459" cy="5078313"/>
          </a:xfrm>
          <a:prstGeom prst="rect">
            <a:avLst/>
          </a:prstGeom>
          <a:noFill/>
        </p:spPr>
        <p:txBody>
          <a:bodyPr wrap="square">
            <a:spAutoFit/>
          </a:bodyPr>
          <a:lstStyle/>
          <a:p>
            <a:pPr marL="285750" indent="-285750">
              <a:buFont typeface="Arial" panose="020B0604020202020204" pitchFamily="34" charset="0"/>
              <a:buChar char="•"/>
            </a:pPr>
            <a:r>
              <a:rPr lang="en-US" dirty="0">
                <a:latin typeface="Arial" panose="020B0604020202020204" pitchFamily="34" charset="0"/>
              </a:rPr>
              <a:t>Combines different single-cell techniques to generate transcriptome-wide profiling in a defined spatial area. </a:t>
            </a:r>
          </a:p>
          <a:p>
            <a:pPr marL="285750" indent="-285750">
              <a:buFont typeface="Arial" panose="020B0604020202020204" pitchFamily="34" charset="0"/>
              <a:buChar char="•"/>
            </a:pPr>
            <a:endParaRPr lang="en-US" dirty="0">
              <a:latin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rPr>
              <a:t>The position of any given cell, relative to the structures surrounding it can provide helpful information for defining cellular phenotypes and cell and tissue function.</a:t>
            </a:r>
          </a:p>
          <a:p>
            <a:pPr marL="285750" indent="-285750">
              <a:buFont typeface="Arial" panose="020B0604020202020204" pitchFamily="34" charset="0"/>
              <a:buChar char="•"/>
            </a:pPr>
            <a:endParaRPr lang="en-US" dirty="0">
              <a:latin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rPr>
              <a:t>Spatial resolution and mRNA recovery rates are tissue dependent and can be lower than ideal. </a:t>
            </a:r>
          </a:p>
          <a:p>
            <a:pPr marL="285750" indent="-285750">
              <a:buFont typeface="Arial" panose="020B0604020202020204" pitchFamily="34" charset="0"/>
              <a:buChar char="•"/>
            </a:pPr>
            <a:endParaRPr lang="en-US" dirty="0">
              <a:latin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rPr>
              <a:t>Dependent on the quality of tissue as RNA degrades much faster than DNA over time. </a:t>
            </a:r>
          </a:p>
        </p:txBody>
      </p:sp>
      <p:sp>
        <p:nvSpPr>
          <p:cNvPr id="9" name="TextBox 8">
            <a:extLst>
              <a:ext uri="{FF2B5EF4-FFF2-40B4-BE49-F238E27FC236}">
                <a16:creationId xmlns:a16="http://schemas.microsoft.com/office/drawing/2014/main" id="{80F0BBE8-0160-718D-36BE-94212BCB7B82}"/>
              </a:ext>
            </a:extLst>
          </p:cNvPr>
          <p:cNvSpPr txBox="1"/>
          <p:nvPr/>
        </p:nvSpPr>
        <p:spPr>
          <a:xfrm>
            <a:off x="8110848" y="5796650"/>
            <a:ext cx="2855574" cy="276999"/>
          </a:xfrm>
          <a:prstGeom prst="rect">
            <a:avLst/>
          </a:prstGeom>
          <a:noFill/>
        </p:spPr>
        <p:txBody>
          <a:bodyPr wrap="square" rtlCol="0">
            <a:spAutoFit/>
          </a:bodyPr>
          <a:lstStyle/>
          <a:p>
            <a:pPr algn="r"/>
            <a:r>
              <a:rPr lang="en-US" sz="1200" dirty="0">
                <a:latin typeface="Arial" panose="020B0604020202020204" pitchFamily="34" charset="0"/>
                <a:cs typeface="Arial" panose="020B0604020202020204" pitchFamily="34" charset="0"/>
              </a:rPr>
              <a:t>Maynard and </a:t>
            </a:r>
            <a:r>
              <a:rPr lang="en-US" sz="1200" dirty="0" err="1">
                <a:latin typeface="Arial" panose="020B0604020202020204" pitchFamily="34" charset="0"/>
                <a:cs typeface="Arial" panose="020B0604020202020204" pitchFamily="34" charset="0"/>
              </a:rPr>
              <a:t>Martinowich</a:t>
            </a:r>
            <a:r>
              <a:rPr lang="en-US" sz="1200" dirty="0">
                <a:latin typeface="Arial" panose="020B0604020202020204" pitchFamily="34" charset="0"/>
                <a:cs typeface="Arial" panose="020B0604020202020204" pitchFamily="34" charset="0"/>
              </a:rPr>
              <a:t> et al., 2019</a:t>
            </a:r>
          </a:p>
        </p:txBody>
      </p:sp>
    </p:spTree>
    <p:extLst>
      <p:ext uri="{BB962C8B-B14F-4D97-AF65-F5344CB8AC3E}">
        <p14:creationId xmlns:p14="http://schemas.microsoft.com/office/powerpoint/2010/main" val="2140788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0EE7DC-0DDC-4F44-A993-A647B7BE1447}"/>
              </a:ext>
            </a:extLst>
          </p:cNvPr>
          <p:cNvSpPr/>
          <p:nvPr/>
        </p:nvSpPr>
        <p:spPr bwMode="auto">
          <a:xfrm>
            <a:off x="0" y="5"/>
            <a:ext cx="12192000" cy="578967"/>
          </a:xfrm>
          <a:prstGeom prst="rect">
            <a:avLst/>
          </a:prstGeom>
          <a:gradFill flip="none" rotWithShape="1">
            <a:gsLst>
              <a:gs pos="0">
                <a:srgbClr val="009193">
                  <a:tint val="66000"/>
                  <a:satMod val="160000"/>
                </a:srgbClr>
              </a:gs>
              <a:gs pos="50000">
                <a:srgbClr val="009193">
                  <a:tint val="44500"/>
                  <a:satMod val="160000"/>
                </a:srgbClr>
              </a:gs>
              <a:gs pos="100000">
                <a:srgbClr val="009193">
                  <a:tint val="23500"/>
                  <a:satMod val="160000"/>
                </a:srgbClr>
              </a:gs>
            </a:gsLst>
            <a:lin ang="16200000" scaled="1"/>
            <a:tileRect/>
          </a:gra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5" name="Title 3">
            <a:extLst>
              <a:ext uri="{FF2B5EF4-FFF2-40B4-BE49-F238E27FC236}">
                <a16:creationId xmlns:a16="http://schemas.microsoft.com/office/drawing/2014/main" id="{7C6C2C73-A2F6-7B40-8CA8-44C7D702CA26}"/>
              </a:ext>
            </a:extLst>
          </p:cNvPr>
          <p:cNvSpPr txBox="1">
            <a:spLocks/>
          </p:cNvSpPr>
          <p:nvPr/>
        </p:nvSpPr>
        <p:spPr>
          <a:xfrm>
            <a:off x="1919139" y="68581"/>
            <a:ext cx="8173580" cy="4628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solidFill>
                  <a:srgbClr val="002060"/>
                </a:solidFill>
                <a:latin typeface="Arial" panose="020B0604020202020204" pitchFamily="34" charset="0"/>
                <a:cs typeface="Arial" panose="020B0604020202020204" pitchFamily="34" charset="0"/>
              </a:rPr>
              <a:t>Introduction to the paper</a:t>
            </a:r>
          </a:p>
        </p:txBody>
      </p:sp>
      <p:pic>
        <p:nvPicPr>
          <p:cNvPr id="3" name="Picture 2" descr="A screenshot of a news article&#10;&#10;Description automatically generated">
            <a:extLst>
              <a:ext uri="{FF2B5EF4-FFF2-40B4-BE49-F238E27FC236}">
                <a16:creationId xmlns:a16="http://schemas.microsoft.com/office/drawing/2014/main" id="{1A636458-3A50-C79A-85AB-DCC1194A3288}"/>
              </a:ext>
            </a:extLst>
          </p:cNvPr>
          <p:cNvPicPr>
            <a:picLocks noChangeAspect="1"/>
          </p:cNvPicPr>
          <p:nvPr/>
        </p:nvPicPr>
        <p:blipFill>
          <a:blip r:embed="rId2"/>
          <a:stretch>
            <a:fillRect/>
          </a:stretch>
        </p:blipFill>
        <p:spPr>
          <a:xfrm>
            <a:off x="2612255" y="866900"/>
            <a:ext cx="7480464" cy="5656209"/>
          </a:xfrm>
          <a:prstGeom prst="rect">
            <a:avLst/>
          </a:prstGeom>
        </p:spPr>
      </p:pic>
    </p:spTree>
    <p:extLst>
      <p:ext uri="{BB962C8B-B14F-4D97-AF65-F5344CB8AC3E}">
        <p14:creationId xmlns:p14="http://schemas.microsoft.com/office/powerpoint/2010/main" val="3193496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0EE7DC-0DDC-4F44-A993-A647B7BE1447}"/>
              </a:ext>
            </a:extLst>
          </p:cNvPr>
          <p:cNvSpPr/>
          <p:nvPr/>
        </p:nvSpPr>
        <p:spPr bwMode="auto">
          <a:xfrm>
            <a:off x="0" y="5"/>
            <a:ext cx="12192000" cy="578967"/>
          </a:xfrm>
          <a:prstGeom prst="rect">
            <a:avLst/>
          </a:prstGeom>
          <a:gradFill flip="none" rotWithShape="1">
            <a:gsLst>
              <a:gs pos="0">
                <a:srgbClr val="009193">
                  <a:tint val="66000"/>
                  <a:satMod val="160000"/>
                </a:srgbClr>
              </a:gs>
              <a:gs pos="50000">
                <a:srgbClr val="009193">
                  <a:tint val="44500"/>
                  <a:satMod val="160000"/>
                </a:srgbClr>
              </a:gs>
              <a:gs pos="100000">
                <a:srgbClr val="009193">
                  <a:tint val="23500"/>
                  <a:satMod val="160000"/>
                </a:srgbClr>
              </a:gs>
            </a:gsLst>
            <a:lin ang="16200000" scaled="1"/>
            <a:tileRect/>
          </a:gra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5" name="Title 3">
            <a:extLst>
              <a:ext uri="{FF2B5EF4-FFF2-40B4-BE49-F238E27FC236}">
                <a16:creationId xmlns:a16="http://schemas.microsoft.com/office/drawing/2014/main" id="{7C6C2C73-A2F6-7B40-8CA8-44C7D702CA26}"/>
              </a:ext>
            </a:extLst>
          </p:cNvPr>
          <p:cNvSpPr txBox="1">
            <a:spLocks/>
          </p:cNvSpPr>
          <p:nvPr/>
        </p:nvSpPr>
        <p:spPr>
          <a:xfrm>
            <a:off x="1919139" y="68581"/>
            <a:ext cx="8173580" cy="4628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solidFill>
                  <a:srgbClr val="002060"/>
                </a:solidFill>
                <a:latin typeface="Arial" panose="020B0604020202020204" pitchFamily="34" charset="0"/>
                <a:cs typeface="Arial" panose="020B0604020202020204" pitchFamily="34" charset="0"/>
              </a:rPr>
              <a:t>Introduction the paper </a:t>
            </a:r>
          </a:p>
        </p:txBody>
      </p:sp>
      <p:sp>
        <p:nvSpPr>
          <p:cNvPr id="2" name="TextBox 1">
            <a:extLst>
              <a:ext uri="{FF2B5EF4-FFF2-40B4-BE49-F238E27FC236}">
                <a16:creationId xmlns:a16="http://schemas.microsoft.com/office/drawing/2014/main" id="{661BEF13-794B-2189-F026-09C066F540BD}"/>
              </a:ext>
            </a:extLst>
          </p:cNvPr>
          <p:cNvSpPr txBox="1"/>
          <p:nvPr/>
        </p:nvSpPr>
        <p:spPr>
          <a:xfrm>
            <a:off x="1250195" y="777825"/>
            <a:ext cx="9551155" cy="5909310"/>
          </a:xfrm>
          <a:prstGeom prst="rect">
            <a:avLst/>
          </a:prstGeom>
          <a:noFill/>
        </p:spPr>
        <p:txBody>
          <a:bodyPr wrap="square">
            <a:spAutoFit/>
          </a:bodyPr>
          <a:lstStyle/>
          <a:p>
            <a:pPr marL="285750" indent="-285750">
              <a:buFont typeface="Arial" panose="020B0604020202020204" pitchFamily="34" charset="0"/>
              <a:buChar char="•"/>
            </a:pPr>
            <a:r>
              <a:rPr lang="en-US" dirty="0">
                <a:latin typeface="Arial" panose="020B0604020202020204" pitchFamily="34" charset="0"/>
              </a:rPr>
              <a:t>The authors performed </a:t>
            </a:r>
            <a:r>
              <a:rPr lang="en-US" dirty="0" err="1">
                <a:latin typeface="Arial" panose="020B0604020202020204" pitchFamily="34" charset="0"/>
              </a:rPr>
              <a:t>scRNA</a:t>
            </a:r>
            <a:r>
              <a:rPr lang="en-US" dirty="0">
                <a:latin typeface="Arial" panose="020B0604020202020204" pitchFamily="34" charset="0"/>
              </a:rPr>
              <a:t>-seq analysis using FACS sorting and the 10X Chromium platform.</a:t>
            </a:r>
          </a:p>
          <a:p>
            <a:pPr marL="285750" indent="-285750">
              <a:buFont typeface="Arial" panose="020B0604020202020204" pitchFamily="34" charset="0"/>
              <a:buChar char="•"/>
            </a:pPr>
            <a:endParaRPr lang="en-US" dirty="0">
              <a:latin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rPr>
              <a:t>They identified all collagen-producing cells in normal and fibrotic lungs and characterized multiple collagen-producing subpopulations with distinct anatomical localizations in different compartments of murine lungs.</a:t>
            </a:r>
          </a:p>
          <a:p>
            <a:pPr marL="285750" indent="-285750">
              <a:buFont typeface="Arial" panose="020B0604020202020204" pitchFamily="34" charset="0"/>
              <a:buChar char="•"/>
            </a:pPr>
            <a:endParaRPr lang="en-US" dirty="0">
              <a:latin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rPr>
              <a:t>They also identified a unique population of </a:t>
            </a:r>
            <a:r>
              <a:rPr lang="en-US" b="1" dirty="0">
                <a:latin typeface="Arial" panose="020B0604020202020204" pitchFamily="34" charset="0"/>
              </a:rPr>
              <a:t>Cthrc1+</a:t>
            </a:r>
            <a:r>
              <a:rPr lang="en-US" dirty="0">
                <a:latin typeface="Arial" panose="020B0604020202020204" pitchFamily="34" charset="0"/>
              </a:rPr>
              <a:t> (collagen triple helix repeat containing 1) fibroblasts, which are mostly found in fibrotic lungs in both mice and humans and express the highest levels of type 1 collagen and other ECM genes.</a:t>
            </a:r>
          </a:p>
        </p:txBody>
      </p:sp>
      <p:pic>
        <p:nvPicPr>
          <p:cNvPr id="7" name="Picture 6" descr="A diagram of a cell division&#10;&#10;Description automatically generated with medium confidence">
            <a:extLst>
              <a:ext uri="{FF2B5EF4-FFF2-40B4-BE49-F238E27FC236}">
                <a16:creationId xmlns:a16="http://schemas.microsoft.com/office/drawing/2014/main" id="{1D2243AD-5F98-1534-E402-29159122C96E}"/>
              </a:ext>
            </a:extLst>
          </p:cNvPr>
          <p:cNvPicPr>
            <a:picLocks noChangeAspect="1"/>
          </p:cNvPicPr>
          <p:nvPr/>
        </p:nvPicPr>
        <p:blipFill rotWithShape="1">
          <a:blip r:embed="rId2"/>
          <a:srcRect b="57056"/>
          <a:stretch/>
        </p:blipFill>
        <p:spPr>
          <a:xfrm>
            <a:off x="2495480" y="1551700"/>
            <a:ext cx="7020898" cy="2945081"/>
          </a:xfrm>
          <a:prstGeom prst="rect">
            <a:avLst/>
          </a:prstGeom>
        </p:spPr>
      </p:pic>
    </p:spTree>
    <p:extLst>
      <p:ext uri="{BB962C8B-B14F-4D97-AF65-F5344CB8AC3E}">
        <p14:creationId xmlns:p14="http://schemas.microsoft.com/office/powerpoint/2010/main" val="2407636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0EE7DC-0DDC-4F44-A993-A647B7BE1447}"/>
              </a:ext>
            </a:extLst>
          </p:cNvPr>
          <p:cNvSpPr/>
          <p:nvPr/>
        </p:nvSpPr>
        <p:spPr bwMode="auto">
          <a:xfrm>
            <a:off x="0" y="5"/>
            <a:ext cx="12192000" cy="578967"/>
          </a:xfrm>
          <a:prstGeom prst="rect">
            <a:avLst/>
          </a:prstGeom>
          <a:gradFill flip="none" rotWithShape="1">
            <a:gsLst>
              <a:gs pos="0">
                <a:srgbClr val="009193">
                  <a:tint val="66000"/>
                  <a:satMod val="160000"/>
                </a:srgbClr>
              </a:gs>
              <a:gs pos="50000">
                <a:srgbClr val="009193">
                  <a:tint val="44500"/>
                  <a:satMod val="160000"/>
                </a:srgbClr>
              </a:gs>
              <a:gs pos="100000">
                <a:srgbClr val="009193">
                  <a:tint val="23500"/>
                  <a:satMod val="160000"/>
                </a:srgbClr>
              </a:gs>
            </a:gsLst>
            <a:lin ang="16200000" scaled="1"/>
            <a:tileRect/>
          </a:gra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5" name="Title 3">
            <a:extLst>
              <a:ext uri="{FF2B5EF4-FFF2-40B4-BE49-F238E27FC236}">
                <a16:creationId xmlns:a16="http://schemas.microsoft.com/office/drawing/2014/main" id="{7C6C2C73-A2F6-7B40-8CA8-44C7D702CA26}"/>
              </a:ext>
            </a:extLst>
          </p:cNvPr>
          <p:cNvSpPr txBox="1">
            <a:spLocks/>
          </p:cNvSpPr>
          <p:nvPr/>
        </p:nvSpPr>
        <p:spPr>
          <a:xfrm>
            <a:off x="1919139" y="68581"/>
            <a:ext cx="8173580" cy="4628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solidFill>
                  <a:srgbClr val="002060"/>
                </a:solidFill>
                <a:latin typeface="Arial" panose="020B0604020202020204" pitchFamily="34" charset="0"/>
                <a:cs typeface="Arial" panose="020B0604020202020204" pitchFamily="34" charset="0"/>
              </a:rPr>
              <a:t>Introduction the paper </a:t>
            </a:r>
          </a:p>
        </p:txBody>
      </p:sp>
      <p:sp>
        <p:nvSpPr>
          <p:cNvPr id="2" name="TextBox 1">
            <a:extLst>
              <a:ext uri="{FF2B5EF4-FFF2-40B4-BE49-F238E27FC236}">
                <a16:creationId xmlns:a16="http://schemas.microsoft.com/office/drawing/2014/main" id="{661BEF13-794B-2189-F026-09C066F540BD}"/>
              </a:ext>
            </a:extLst>
          </p:cNvPr>
          <p:cNvSpPr txBox="1"/>
          <p:nvPr/>
        </p:nvSpPr>
        <p:spPr>
          <a:xfrm>
            <a:off x="385763" y="908454"/>
            <a:ext cx="6015037" cy="5078313"/>
          </a:xfrm>
          <a:prstGeom prst="rect">
            <a:avLst/>
          </a:prstGeom>
          <a:noFill/>
        </p:spPr>
        <p:txBody>
          <a:bodyPr wrap="square">
            <a:spAutoFit/>
          </a:bodyPr>
          <a:lstStyle/>
          <a:p>
            <a:pPr marL="285750" indent="-285750">
              <a:buFont typeface="Arial" panose="020B0604020202020204" pitchFamily="34" charset="0"/>
              <a:buChar char="•"/>
            </a:pPr>
            <a:r>
              <a:rPr lang="en-US" dirty="0">
                <a:latin typeface="Arial" panose="020B0604020202020204" pitchFamily="34" charset="0"/>
              </a:rPr>
              <a:t>Their </a:t>
            </a:r>
            <a:r>
              <a:rPr lang="en-US" dirty="0" err="1">
                <a:latin typeface="Arial" panose="020B0604020202020204" pitchFamily="34" charset="0"/>
              </a:rPr>
              <a:t>scRNA</a:t>
            </a:r>
            <a:r>
              <a:rPr lang="en-US" dirty="0">
                <a:latin typeface="Arial" panose="020B0604020202020204" pitchFamily="34" charset="0"/>
              </a:rPr>
              <a:t>-seq results provide the first systematic atlas of the molecular characteristics and anatomic locations of collagen-producing cells in the adult human lung.</a:t>
            </a:r>
          </a:p>
          <a:p>
            <a:pPr marL="285750" indent="-285750">
              <a:buFont typeface="Arial" panose="020B0604020202020204" pitchFamily="34" charset="0"/>
              <a:buChar char="•"/>
            </a:pPr>
            <a:endParaRPr lang="en-US" dirty="0">
              <a:latin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rPr>
              <a:t>The authors used two different computational tools—RNA velocity and </a:t>
            </a:r>
            <a:r>
              <a:rPr lang="en-US" dirty="0" err="1">
                <a:latin typeface="Arial" panose="020B0604020202020204" pitchFamily="34" charset="0"/>
              </a:rPr>
              <a:t>pseudotime</a:t>
            </a:r>
            <a:r>
              <a:rPr lang="en-US" dirty="0">
                <a:latin typeface="Arial" panose="020B0604020202020204" pitchFamily="34" charset="0"/>
              </a:rPr>
              <a:t> trajectory analysis via R package software. Both identified unique cell of interest that were most likely to have differentiated from a population of alveolar fibroblasts. </a:t>
            </a:r>
          </a:p>
          <a:p>
            <a:endParaRPr lang="en-US" dirty="0">
              <a:latin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rPr>
              <a:t>They found that Cthrc1 is a marker for pathologic fibroblasts in human pulmonary fibrosis. Cthrc1 is expressed in injured tissue and promotes cell migration. </a:t>
            </a:r>
          </a:p>
          <a:p>
            <a:pPr marL="285750" indent="-285750">
              <a:buFont typeface="Arial" panose="020B0604020202020204" pitchFamily="34" charset="0"/>
              <a:buChar char="•"/>
            </a:pPr>
            <a:endParaRPr lang="en-US" dirty="0">
              <a:latin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rPr>
              <a:t>Their conclusions have important implications for lung fibrosis and cancer. </a:t>
            </a:r>
          </a:p>
        </p:txBody>
      </p:sp>
      <p:pic>
        <p:nvPicPr>
          <p:cNvPr id="6" name="Picture 5" descr="A close-up of a chart&#10;&#10;Description automatically generated">
            <a:extLst>
              <a:ext uri="{FF2B5EF4-FFF2-40B4-BE49-F238E27FC236}">
                <a16:creationId xmlns:a16="http://schemas.microsoft.com/office/drawing/2014/main" id="{3F3290AE-641C-D99E-1FB2-909E594AA0FE}"/>
              </a:ext>
            </a:extLst>
          </p:cNvPr>
          <p:cNvPicPr>
            <a:picLocks noChangeAspect="1"/>
          </p:cNvPicPr>
          <p:nvPr/>
        </p:nvPicPr>
        <p:blipFill>
          <a:blip r:embed="rId2"/>
          <a:stretch>
            <a:fillRect/>
          </a:stretch>
        </p:blipFill>
        <p:spPr>
          <a:xfrm>
            <a:off x="6507678" y="636645"/>
            <a:ext cx="4643252" cy="6221350"/>
          </a:xfrm>
          <a:prstGeom prst="rect">
            <a:avLst/>
          </a:prstGeom>
        </p:spPr>
      </p:pic>
    </p:spTree>
    <p:extLst>
      <p:ext uri="{BB962C8B-B14F-4D97-AF65-F5344CB8AC3E}">
        <p14:creationId xmlns:p14="http://schemas.microsoft.com/office/powerpoint/2010/main" val="2969367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49576D6-B225-2D40-BB6F-DF43AF1A88CB}"/>
              </a:ext>
            </a:extLst>
          </p:cNvPr>
          <p:cNvSpPr txBox="1"/>
          <p:nvPr/>
        </p:nvSpPr>
        <p:spPr>
          <a:xfrm>
            <a:off x="0" y="2468661"/>
            <a:ext cx="11420212" cy="707886"/>
          </a:xfrm>
          <a:prstGeom prst="rect">
            <a:avLst/>
          </a:prstGeom>
          <a:noFill/>
        </p:spPr>
        <p:txBody>
          <a:bodyPr wrap="square" rtlCol="0">
            <a:spAutoFit/>
          </a:bodyPr>
          <a:lstStyle/>
          <a:p>
            <a:pPr algn="ctr"/>
            <a:r>
              <a:rPr lang="en-US" sz="4000" b="1" dirty="0">
                <a:solidFill>
                  <a:srgbClr val="002060"/>
                </a:solidFill>
                <a:latin typeface="Arial" panose="020B0604020202020204" pitchFamily="34" charset="0"/>
                <a:cs typeface="Arial" panose="020B0604020202020204" pitchFamily="34" charset="0"/>
              </a:rPr>
              <a:t>Thank you!</a:t>
            </a:r>
          </a:p>
        </p:txBody>
      </p:sp>
    </p:spTree>
    <p:extLst>
      <p:ext uri="{BB962C8B-B14F-4D97-AF65-F5344CB8AC3E}">
        <p14:creationId xmlns:p14="http://schemas.microsoft.com/office/powerpoint/2010/main" val="22747088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0EE7DC-0DDC-4F44-A993-A647B7BE1447}"/>
              </a:ext>
            </a:extLst>
          </p:cNvPr>
          <p:cNvSpPr/>
          <p:nvPr/>
        </p:nvSpPr>
        <p:spPr bwMode="auto">
          <a:xfrm>
            <a:off x="0" y="5"/>
            <a:ext cx="12192000" cy="578967"/>
          </a:xfrm>
          <a:prstGeom prst="rect">
            <a:avLst/>
          </a:prstGeom>
          <a:gradFill flip="none" rotWithShape="1">
            <a:gsLst>
              <a:gs pos="0">
                <a:srgbClr val="009193">
                  <a:tint val="66000"/>
                  <a:satMod val="160000"/>
                </a:srgbClr>
              </a:gs>
              <a:gs pos="50000">
                <a:srgbClr val="009193">
                  <a:tint val="44500"/>
                  <a:satMod val="160000"/>
                </a:srgbClr>
              </a:gs>
              <a:gs pos="100000">
                <a:srgbClr val="009193">
                  <a:tint val="23500"/>
                  <a:satMod val="160000"/>
                </a:srgbClr>
              </a:gs>
            </a:gsLst>
            <a:lin ang="16200000" scaled="1"/>
            <a:tileRect/>
          </a:gra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5" name="Title 3">
            <a:extLst>
              <a:ext uri="{FF2B5EF4-FFF2-40B4-BE49-F238E27FC236}">
                <a16:creationId xmlns:a16="http://schemas.microsoft.com/office/drawing/2014/main" id="{7C6C2C73-A2F6-7B40-8CA8-44C7D702CA26}"/>
              </a:ext>
            </a:extLst>
          </p:cNvPr>
          <p:cNvSpPr txBox="1">
            <a:spLocks/>
          </p:cNvSpPr>
          <p:nvPr/>
        </p:nvSpPr>
        <p:spPr>
          <a:xfrm>
            <a:off x="1527252" y="58058"/>
            <a:ext cx="9576175" cy="46285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solidFill>
                  <a:srgbClr val="002060"/>
                </a:solidFill>
                <a:latin typeface="Arial" panose="020B0604020202020204" pitchFamily="34" charset="0"/>
                <a:cs typeface="Arial" panose="020B0604020202020204" pitchFamily="34" charset="0"/>
              </a:rPr>
              <a:t>Conrad Waddington’s Model for the Epigenetic Landscape</a:t>
            </a:r>
          </a:p>
        </p:txBody>
      </p:sp>
      <p:sp>
        <p:nvSpPr>
          <p:cNvPr id="10" name="TextBox 9">
            <a:extLst>
              <a:ext uri="{FF2B5EF4-FFF2-40B4-BE49-F238E27FC236}">
                <a16:creationId xmlns:a16="http://schemas.microsoft.com/office/drawing/2014/main" id="{3F630D04-D815-9A66-71BC-BE01F53693C9}"/>
              </a:ext>
            </a:extLst>
          </p:cNvPr>
          <p:cNvSpPr txBox="1"/>
          <p:nvPr/>
        </p:nvSpPr>
        <p:spPr>
          <a:xfrm>
            <a:off x="1527252" y="5041750"/>
            <a:ext cx="9459382" cy="1477328"/>
          </a:xfrm>
          <a:prstGeom prst="rect">
            <a:avLst/>
          </a:prstGeom>
          <a:noFill/>
        </p:spPr>
        <p:txBody>
          <a:bodyPr wrap="square">
            <a:spAutoFit/>
          </a:bodyPr>
          <a:lstStyle/>
          <a:p>
            <a:pPr marL="285750" indent="-285750">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In 1957, Conrad Waddington described that mammalian development is unidirectional</a:t>
            </a:r>
            <a:r>
              <a:rPr lang="en-US" dirty="0">
                <a:solidFill>
                  <a:srgbClr val="000000"/>
                </a:solidFill>
                <a:latin typeface="Arial" panose="020B0604020202020204" pitchFamily="34" charset="0"/>
                <a:cs typeface="Arial" panose="020B0604020202020204" pitchFamily="34" charset="0"/>
              </a:rPr>
              <a:t>--</a:t>
            </a:r>
            <a:r>
              <a:rPr lang="en-US" b="0" i="0" dirty="0">
                <a:solidFill>
                  <a:srgbClr val="000000"/>
                </a:solidFill>
                <a:effectLst/>
                <a:latin typeface="Arial" panose="020B0604020202020204" pitchFamily="34" charset="0"/>
                <a:cs typeface="Arial" panose="020B0604020202020204" pitchFamily="34" charset="0"/>
              </a:rPr>
              <a:t>embryonic stem cells develop into a more mature differentiated state.</a:t>
            </a:r>
            <a:br>
              <a:rPr lang="en-US" b="0" i="0" dirty="0">
                <a:solidFill>
                  <a:srgbClr val="000000"/>
                </a:solidFill>
                <a:effectLst/>
                <a:latin typeface="Arial" panose="020B0604020202020204" pitchFamily="34" charset="0"/>
                <a:cs typeface="Arial" panose="020B0604020202020204" pitchFamily="34" charset="0"/>
              </a:rPr>
            </a:br>
            <a:endParaRPr lang="en-US" b="0" i="0" dirty="0">
              <a:solidFill>
                <a:srgbClr val="000000"/>
              </a:solidFill>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Expression of </a:t>
            </a:r>
            <a:r>
              <a:rPr lang="en-US" b="0" i="0" dirty="0">
                <a:solidFill>
                  <a:srgbClr val="000000"/>
                </a:solidFill>
                <a:effectLst/>
                <a:latin typeface="Arial" panose="020B0604020202020204" pitchFamily="34" charset="0"/>
                <a:cs typeface="Arial" panose="020B0604020202020204" pitchFamily="34" charset="0"/>
              </a:rPr>
              <a:t>genes shape the early landscape of one lineage to maintain a certain cell state or differentiate to another lineage.</a:t>
            </a:r>
          </a:p>
        </p:txBody>
      </p:sp>
      <p:grpSp>
        <p:nvGrpSpPr>
          <p:cNvPr id="15" name="Group 14">
            <a:extLst>
              <a:ext uri="{FF2B5EF4-FFF2-40B4-BE49-F238E27FC236}">
                <a16:creationId xmlns:a16="http://schemas.microsoft.com/office/drawing/2014/main" id="{792730C2-3FCE-DAD8-C60F-D2CEBF93F1C6}"/>
              </a:ext>
            </a:extLst>
          </p:cNvPr>
          <p:cNvGrpSpPr/>
          <p:nvPr/>
        </p:nvGrpSpPr>
        <p:grpSpPr>
          <a:xfrm>
            <a:off x="3306642" y="759294"/>
            <a:ext cx="5469223" cy="4282455"/>
            <a:chOff x="3306641" y="951495"/>
            <a:chExt cx="5422595" cy="4227166"/>
          </a:xfrm>
        </p:grpSpPr>
        <p:pic>
          <p:nvPicPr>
            <p:cNvPr id="6" name="Picture 5" descr="Diagram of a diagram of a transfuse formation&#10;&#10;Description automatically generated">
              <a:extLst>
                <a:ext uri="{FF2B5EF4-FFF2-40B4-BE49-F238E27FC236}">
                  <a16:creationId xmlns:a16="http://schemas.microsoft.com/office/drawing/2014/main" id="{6CB6A0B8-FC02-7FCE-E8D0-37BC3D184A6A}"/>
                </a:ext>
              </a:extLst>
            </p:cNvPr>
            <p:cNvPicPr>
              <a:picLocks noChangeAspect="1"/>
            </p:cNvPicPr>
            <p:nvPr/>
          </p:nvPicPr>
          <p:blipFill>
            <a:blip r:embed="rId2"/>
            <a:stretch>
              <a:fillRect/>
            </a:stretch>
          </p:blipFill>
          <p:spPr>
            <a:xfrm>
              <a:off x="3306641" y="951495"/>
              <a:ext cx="5321419" cy="4194987"/>
            </a:xfrm>
            <a:prstGeom prst="rect">
              <a:avLst/>
            </a:prstGeom>
          </p:spPr>
        </p:pic>
        <p:sp>
          <p:nvSpPr>
            <p:cNvPr id="12" name="TextBox 11">
              <a:extLst>
                <a:ext uri="{FF2B5EF4-FFF2-40B4-BE49-F238E27FC236}">
                  <a16:creationId xmlns:a16="http://schemas.microsoft.com/office/drawing/2014/main" id="{13580333-79EF-2485-2607-FF1FFB42891B}"/>
                </a:ext>
              </a:extLst>
            </p:cNvPr>
            <p:cNvSpPr txBox="1"/>
            <p:nvPr/>
          </p:nvSpPr>
          <p:spPr>
            <a:xfrm>
              <a:off x="6345284" y="4881360"/>
              <a:ext cx="2383952" cy="297301"/>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Takahashi &amp; Yamanaka 2016</a:t>
              </a:r>
            </a:p>
          </p:txBody>
        </p:sp>
      </p:grpSp>
    </p:spTree>
    <p:extLst>
      <p:ext uri="{BB962C8B-B14F-4D97-AF65-F5344CB8AC3E}">
        <p14:creationId xmlns:p14="http://schemas.microsoft.com/office/powerpoint/2010/main" val="2829793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0EE7DC-0DDC-4F44-A993-A647B7BE1447}"/>
              </a:ext>
            </a:extLst>
          </p:cNvPr>
          <p:cNvSpPr/>
          <p:nvPr/>
        </p:nvSpPr>
        <p:spPr bwMode="auto">
          <a:xfrm>
            <a:off x="0" y="5"/>
            <a:ext cx="12192000" cy="578967"/>
          </a:xfrm>
          <a:prstGeom prst="rect">
            <a:avLst/>
          </a:prstGeom>
          <a:gradFill flip="none" rotWithShape="1">
            <a:gsLst>
              <a:gs pos="0">
                <a:srgbClr val="009193">
                  <a:tint val="66000"/>
                  <a:satMod val="160000"/>
                </a:srgbClr>
              </a:gs>
              <a:gs pos="50000">
                <a:srgbClr val="009193">
                  <a:tint val="44500"/>
                  <a:satMod val="160000"/>
                </a:srgbClr>
              </a:gs>
              <a:gs pos="100000">
                <a:srgbClr val="009193">
                  <a:tint val="23500"/>
                  <a:satMod val="160000"/>
                </a:srgbClr>
              </a:gs>
            </a:gsLst>
            <a:lin ang="16200000" scaled="1"/>
            <a:tileRect/>
          </a:gra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5" name="Title 3">
            <a:extLst>
              <a:ext uri="{FF2B5EF4-FFF2-40B4-BE49-F238E27FC236}">
                <a16:creationId xmlns:a16="http://schemas.microsoft.com/office/drawing/2014/main" id="{7C6C2C73-A2F6-7B40-8CA8-44C7D702CA26}"/>
              </a:ext>
            </a:extLst>
          </p:cNvPr>
          <p:cNvSpPr txBox="1">
            <a:spLocks/>
          </p:cNvSpPr>
          <p:nvPr/>
        </p:nvSpPr>
        <p:spPr>
          <a:xfrm>
            <a:off x="1919139" y="68581"/>
            <a:ext cx="8173580" cy="4628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solidFill>
                  <a:srgbClr val="002060"/>
                </a:solidFill>
                <a:latin typeface="Arial" panose="020B0604020202020204" pitchFamily="34" charset="0"/>
                <a:cs typeface="Arial" panose="020B0604020202020204" pitchFamily="34" charset="0"/>
              </a:rPr>
              <a:t>Chromatin remodeling and Transcription</a:t>
            </a:r>
          </a:p>
        </p:txBody>
      </p:sp>
      <p:sp>
        <p:nvSpPr>
          <p:cNvPr id="3" name="Rectangle 2">
            <a:extLst>
              <a:ext uri="{FF2B5EF4-FFF2-40B4-BE49-F238E27FC236}">
                <a16:creationId xmlns:a16="http://schemas.microsoft.com/office/drawing/2014/main" id="{12EC72E8-7ED8-5235-E4C1-B78719C5C4B8}"/>
              </a:ext>
            </a:extLst>
          </p:cNvPr>
          <p:cNvSpPr/>
          <p:nvPr/>
        </p:nvSpPr>
        <p:spPr>
          <a:xfrm>
            <a:off x="557265" y="3907304"/>
            <a:ext cx="11360628" cy="2585323"/>
          </a:xfrm>
          <a:prstGeom prst="rect">
            <a:avLst/>
          </a:prstGeom>
        </p:spPr>
        <p:txBody>
          <a:bodyPr wrap="square">
            <a:spAutoFit/>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Chromatin is the term coined for the complex structure of DNA wrapped around core histone proteins. </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Open chromatin allows RNA polymerase and other transcription factors to bind to genes to initiate transcription.</a:t>
            </a:r>
          </a:p>
          <a:p>
            <a:r>
              <a:rPr lang="en-US" dirty="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The </a:t>
            </a:r>
            <a:r>
              <a:rPr lang="en-US" b="1" dirty="0">
                <a:latin typeface="Arial" panose="020B0604020202020204" pitchFamily="34" charset="0"/>
                <a:cs typeface="Arial" panose="020B0604020202020204" pitchFamily="34" charset="0"/>
              </a:rPr>
              <a:t>transcriptome </a:t>
            </a:r>
            <a:r>
              <a:rPr lang="en-US" dirty="0">
                <a:latin typeface="Arial" panose="020B0604020202020204" pitchFamily="34" charset="0"/>
                <a:cs typeface="Arial" panose="020B0604020202020204" pitchFamily="34" charset="0"/>
              </a:rPr>
              <a:t>is ultimately the byproduct of a highly coordinated program of gene expression. </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This program is regulated by the epigenome, DNA and histone modifications that impact transcription factors interact with genomic DNA, leading to activation or repression of gene expression. </a:t>
            </a:r>
          </a:p>
        </p:txBody>
      </p:sp>
      <p:grpSp>
        <p:nvGrpSpPr>
          <p:cNvPr id="2" name="Group 1">
            <a:extLst>
              <a:ext uri="{FF2B5EF4-FFF2-40B4-BE49-F238E27FC236}">
                <a16:creationId xmlns:a16="http://schemas.microsoft.com/office/drawing/2014/main" id="{9AFB4F4C-E9E8-59A4-5FF8-3B0C901524F9}"/>
              </a:ext>
            </a:extLst>
          </p:cNvPr>
          <p:cNvGrpSpPr/>
          <p:nvPr/>
        </p:nvGrpSpPr>
        <p:grpSpPr>
          <a:xfrm>
            <a:off x="808158" y="827816"/>
            <a:ext cx="10575684" cy="3019386"/>
            <a:chOff x="-174989" y="801199"/>
            <a:chExt cx="9266236" cy="2541082"/>
          </a:xfrm>
        </p:grpSpPr>
        <p:pic>
          <p:nvPicPr>
            <p:cNvPr id="6" name="Image 0" descr="preencoded.png">
              <a:extLst>
                <a:ext uri="{FF2B5EF4-FFF2-40B4-BE49-F238E27FC236}">
                  <a16:creationId xmlns:a16="http://schemas.microsoft.com/office/drawing/2014/main" id="{E76F028C-6E06-F42A-E6DF-9E2EDFB4B165}"/>
                </a:ext>
              </a:extLst>
            </p:cNvPr>
            <p:cNvPicPr>
              <a:picLocks noChangeAspect="1"/>
            </p:cNvPicPr>
            <p:nvPr>
              <p:custDataLst>
                <p:tags r:id="rId1"/>
              </p:custDataLst>
            </p:nvPr>
          </p:nvPicPr>
          <p:blipFill>
            <a:blip r:embed="rId23"/>
            <a:stretch>
              <a:fillRect/>
            </a:stretch>
          </p:blipFill>
          <p:spPr>
            <a:xfrm>
              <a:off x="6154286" y="1984783"/>
              <a:ext cx="573024" cy="597408"/>
            </a:xfrm>
            <a:prstGeom prst="rect">
              <a:avLst/>
            </a:prstGeom>
          </p:spPr>
        </p:pic>
        <p:pic>
          <p:nvPicPr>
            <p:cNvPr id="7" name="Image 1" descr="preencoded.png">
              <a:extLst>
                <a:ext uri="{FF2B5EF4-FFF2-40B4-BE49-F238E27FC236}">
                  <a16:creationId xmlns:a16="http://schemas.microsoft.com/office/drawing/2014/main" id="{C4084ACC-0646-45D4-137A-B4D4A3B0C46A}"/>
                </a:ext>
              </a:extLst>
            </p:cNvPr>
            <p:cNvPicPr>
              <a:picLocks noChangeAspect="1"/>
            </p:cNvPicPr>
            <p:nvPr>
              <p:custDataLst>
                <p:tags r:id="rId2"/>
              </p:custDataLst>
            </p:nvPr>
          </p:nvPicPr>
          <p:blipFill>
            <a:blip r:embed="rId24"/>
            <a:stretch>
              <a:fillRect/>
            </a:stretch>
          </p:blipFill>
          <p:spPr>
            <a:xfrm>
              <a:off x="-174989" y="801199"/>
              <a:ext cx="2389632" cy="2389632"/>
            </a:xfrm>
            <a:prstGeom prst="rect">
              <a:avLst/>
            </a:prstGeom>
          </p:spPr>
        </p:pic>
        <p:pic>
          <p:nvPicPr>
            <p:cNvPr id="8" name="Image 2" descr="preencoded.png">
              <a:extLst>
                <a:ext uri="{FF2B5EF4-FFF2-40B4-BE49-F238E27FC236}">
                  <a16:creationId xmlns:a16="http://schemas.microsoft.com/office/drawing/2014/main" id="{5B6FA2D1-DB04-3AC3-3B7A-3D9B256E438C}"/>
                </a:ext>
              </a:extLst>
            </p:cNvPr>
            <p:cNvPicPr>
              <a:picLocks noChangeAspect="1"/>
            </p:cNvPicPr>
            <p:nvPr>
              <p:custDataLst>
                <p:tags r:id="rId3"/>
              </p:custDataLst>
            </p:nvPr>
          </p:nvPicPr>
          <p:blipFill>
            <a:blip r:embed="rId25"/>
            <a:stretch>
              <a:fillRect/>
            </a:stretch>
          </p:blipFill>
          <p:spPr>
            <a:xfrm>
              <a:off x="1269000" y="1879854"/>
              <a:ext cx="3712464" cy="1383792"/>
            </a:xfrm>
            <a:prstGeom prst="rect">
              <a:avLst/>
            </a:prstGeom>
          </p:spPr>
        </p:pic>
        <p:pic>
          <p:nvPicPr>
            <p:cNvPr id="10" name="Image 3" descr="preencoded.png">
              <a:extLst>
                <a:ext uri="{FF2B5EF4-FFF2-40B4-BE49-F238E27FC236}">
                  <a16:creationId xmlns:a16="http://schemas.microsoft.com/office/drawing/2014/main" id="{75E17F39-00AD-921F-D181-AE76018C2F43}"/>
                </a:ext>
              </a:extLst>
            </p:cNvPr>
            <p:cNvPicPr>
              <a:picLocks noChangeAspect="1"/>
            </p:cNvPicPr>
            <p:nvPr>
              <p:custDataLst>
                <p:tags r:id="rId4"/>
              </p:custDataLst>
            </p:nvPr>
          </p:nvPicPr>
          <p:blipFill>
            <a:blip r:embed="rId26"/>
            <a:stretch>
              <a:fillRect/>
            </a:stretch>
          </p:blipFill>
          <p:spPr>
            <a:xfrm>
              <a:off x="4670302" y="1937037"/>
              <a:ext cx="1063752" cy="597408"/>
            </a:xfrm>
            <a:prstGeom prst="rect">
              <a:avLst/>
            </a:prstGeom>
          </p:spPr>
        </p:pic>
        <p:pic>
          <p:nvPicPr>
            <p:cNvPr id="11" name="Image 4" descr="preencoded.png">
              <a:extLst>
                <a:ext uri="{FF2B5EF4-FFF2-40B4-BE49-F238E27FC236}">
                  <a16:creationId xmlns:a16="http://schemas.microsoft.com/office/drawing/2014/main" id="{1A20391A-2D7A-ADBE-EB94-4F9E3CD0840B}"/>
                </a:ext>
              </a:extLst>
            </p:cNvPr>
            <p:cNvPicPr>
              <a:picLocks noChangeAspect="1"/>
            </p:cNvPicPr>
            <p:nvPr>
              <p:custDataLst>
                <p:tags r:id="rId5"/>
              </p:custDataLst>
            </p:nvPr>
          </p:nvPicPr>
          <p:blipFill>
            <a:blip r:embed="rId26"/>
            <a:stretch>
              <a:fillRect/>
            </a:stretch>
          </p:blipFill>
          <p:spPr>
            <a:xfrm>
              <a:off x="5637448" y="1946220"/>
              <a:ext cx="1063752" cy="597408"/>
            </a:xfrm>
            <a:prstGeom prst="rect">
              <a:avLst/>
            </a:prstGeom>
          </p:spPr>
        </p:pic>
        <p:pic>
          <p:nvPicPr>
            <p:cNvPr id="12" name="Image 5" descr="preencoded.png">
              <a:extLst>
                <a:ext uri="{FF2B5EF4-FFF2-40B4-BE49-F238E27FC236}">
                  <a16:creationId xmlns:a16="http://schemas.microsoft.com/office/drawing/2014/main" id="{3B53E11E-21A9-18B1-54EC-933A2F293013}"/>
                </a:ext>
              </a:extLst>
            </p:cNvPr>
            <p:cNvPicPr>
              <a:picLocks noChangeAspect="1"/>
            </p:cNvPicPr>
            <p:nvPr>
              <p:custDataLst>
                <p:tags r:id="rId6"/>
              </p:custDataLst>
            </p:nvPr>
          </p:nvPicPr>
          <p:blipFill>
            <a:blip r:embed="rId27"/>
            <a:stretch>
              <a:fillRect/>
            </a:stretch>
          </p:blipFill>
          <p:spPr>
            <a:xfrm>
              <a:off x="5155973" y="1819578"/>
              <a:ext cx="188976" cy="286512"/>
            </a:xfrm>
            <a:prstGeom prst="rect">
              <a:avLst/>
            </a:prstGeom>
          </p:spPr>
        </p:pic>
        <p:pic>
          <p:nvPicPr>
            <p:cNvPr id="13" name="Image 6" descr="preencoded.png">
              <a:extLst>
                <a:ext uri="{FF2B5EF4-FFF2-40B4-BE49-F238E27FC236}">
                  <a16:creationId xmlns:a16="http://schemas.microsoft.com/office/drawing/2014/main" id="{7BD1CA3F-23D2-1C64-5DEB-AC95F3E91A85}"/>
                </a:ext>
              </a:extLst>
            </p:cNvPr>
            <p:cNvPicPr>
              <a:picLocks noChangeAspect="1"/>
            </p:cNvPicPr>
            <p:nvPr>
              <p:custDataLst>
                <p:tags r:id="rId7"/>
              </p:custDataLst>
            </p:nvPr>
          </p:nvPicPr>
          <p:blipFill>
            <a:blip r:embed="rId28"/>
            <a:stretch>
              <a:fillRect/>
            </a:stretch>
          </p:blipFill>
          <p:spPr>
            <a:xfrm>
              <a:off x="5158920" y="1847602"/>
              <a:ext cx="216408" cy="216408"/>
            </a:xfrm>
            <a:prstGeom prst="rect">
              <a:avLst/>
            </a:prstGeom>
          </p:spPr>
        </p:pic>
        <p:pic>
          <p:nvPicPr>
            <p:cNvPr id="14" name="Image 7" descr="preencoded.png">
              <a:extLst>
                <a:ext uri="{FF2B5EF4-FFF2-40B4-BE49-F238E27FC236}">
                  <a16:creationId xmlns:a16="http://schemas.microsoft.com/office/drawing/2014/main" id="{D6061FDB-64BC-2E2C-A55A-3C9F8B0575D9}"/>
                </a:ext>
              </a:extLst>
            </p:cNvPr>
            <p:cNvPicPr>
              <a:picLocks noChangeAspect="1"/>
            </p:cNvPicPr>
            <p:nvPr>
              <p:custDataLst>
                <p:tags r:id="rId8"/>
              </p:custDataLst>
            </p:nvPr>
          </p:nvPicPr>
          <p:blipFill>
            <a:blip r:embed="rId29"/>
            <a:stretch>
              <a:fillRect/>
            </a:stretch>
          </p:blipFill>
          <p:spPr>
            <a:xfrm>
              <a:off x="4838053" y="2077311"/>
              <a:ext cx="259080" cy="252984"/>
            </a:xfrm>
            <a:prstGeom prst="rect">
              <a:avLst/>
            </a:prstGeom>
          </p:spPr>
        </p:pic>
        <p:pic>
          <p:nvPicPr>
            <p:cNvPr id="15" name="Image 8" descr="preencoded.png">
              <a:extLst>
                <a:ext uri="{FF2B5EF4-FFF2-40B4-BE49-F238E27FC236}">
                  <a16:creationId xmlns:a16="http://schemas.microsoft.com/office/drawing/2014/main" id="{0A196BC0-C517-C7DE-F1B1-FBD0871E1131}"/>
                </a:ext>
              </a:extLst>
            </p:cNvPr>
            <p:cNvPicPr>
              <a:picLocks noChangeAspect="1"/>
            </p:cNvPicPr>
            <p:nvPr>
              <p:custDataLst>
                <p:tags r:id="rId9"/>
              </p:custDataLst>
            </p:nvPr>
          </p:nvPicPr>
          <p:blipFill>
            <a:blip r:embed="rId30"/>
            <a:stretch>
              <a:fillRect/>
            </a:stretch>
          </p:blipFill>
          <p:spPr>
            <a:xfrm>
              <a:off x="5803623" y="2044674"/>
              <a:ext cx="274320" cy="268224"/>
            </a:xfrm>
            <a:prstGeom prst="rect">
              <a:avLst/>
            </a:prstGeom>
          </p:spPr>
        </p:pic>
        <p:pic>
          <p:nvPicPr>
            <p:cNvPr id="16" name="Image 9" descr="preencoded.png">
              <a:extLst>
                <a:ext uri="{FF2B5EF4-FFF2-40B4-BE49-F238E27FC236}">
                  <a16:creationId xmlns:a16="http://schemas.microsoft.com/office/drawing/2014/main" id="{353E0D3D-CACD-A86C-FCCD-8C27C571191B}"/>
                </a:ext>
              </a:extLst>
            </p:cNvPr>
            <p:cNvPicPr>
              <a:picLocks noChangeAspect="1"/>
            </p:cNvPicPr>
            <p:nvPr>
              <p:custDataLst>
                <p:tags r:id="rId10"/>
              </p:custDataLst>
            </p:nvPr>
          </p:nvPicPr>
          <p:blipFill>
            <a:blip r:embed="rId27"/>
            <a:stretch>
              <a:fillRect/>
            </a:stretch>
          </p:blipFill>
          <p:spPr>
            <a:xfrm>
              <a:off x="6126429" y="1822050"/>
              <a:ext cx="188976" cy="286512"/>
            </a:xfrm>
            <a:prstGeom prst="rect">
              <a:avLst/>
            </a:prstGeom>
          </p:spPr>
        </p:pic>
        <p:pic>
          <p:nvPicPr>
            <p:cNvPr id="17" name="Image 10" descr="preencoded.png">
              <a:extLst>
                <a:ext uri="{FF2B5EF4-FFF2-40B4-BE49-F238E27FC236}">
                  <a16:creationId xmlns:a16="http://schemas.microsoft.com/office/drawing/2014/main" id="{820A3F21-340F-FC04-FA00-9CE43D4E8A9C}"/>
                </a:ext>
              </a:extLst>
            </p:cNvPr>
            <p:cNvPicPr>
              <a:picLocks noChangeAspect="1"/>
            </p:cNvPicPr>
            <p:nvPr>
              <p:custDataLst>
                <p:tags r:id="rId11"/>
              </p:custDataLst>
            </p:nvPr>
          </p:nvPicPr>
          <p:blipFill>
            <a:blip r:embed="rId28"/>
            <a:stretch>
              <a:fillRect/>
            </a:stretch>
          </p:blipFill>
          <p:spPr>
            <a:xfrm>
              <a:off x="6129375" y="1850074"/>
              <a:ext cx="216408" cy="216408"/>
            </a:xfrm>
            <a:prstGeom prst="rect">
              <a:avLst/>
            </a:prstGeom>
          </p:spPr>
        </p:pic>
        <p:pic>
          <p:nvPicPr>
            <p:cNvPr id="18" name="Image 11" descr="preencoded.png">
              <a:extLst>
                <a:ext uri="{FF2B5EF4-FFF2-40B4-BE49-F238E27FC236}">
                  <a16:creationId xmlns:a16="http://schemas.microsoft.com/office/drawing/2014/main" id="{4D3367C1-8B3E-33A0-A31E-5ABD9D5E71D3}"/>
                </a:ext>
              </a:extLst>
            </p:cNvPr>
            <p:cNvPicPr>
              <a:picLocks noChangeAspect="1"/>
            </p:cNvPicPr>
            <p:nvPr>
              <p:custDataLst>
                <p:tags r:id="rId12"/>
              </p:custDataLst>
            </p:nvPr>
          </p:nvPicPr>
          <p:blipFill>
            <a:blip r:embed="rId31"/>
            <a:stretch>
              <a:fillRect/>
            </a:stretch>
          </p:blipFill>
          <p:spPr>
            <a:xfrm>
              <a:off x="6542709" y="2386132"/>
              <a:ext cx="1094232" cy="228600"/>
            </a:xfrm>
            <a:prstGeom prst="rect">
              <a:avLst/>
            </a:prstGeom>
          </p:spPr>
        </p:pic>
        <p:sp>
          <p:nvSpPr>
            <p:cNvPr id="19" name="Text 0">
              <a:extLst>
                <a:ext uri="{FF2B5EF4-FFF2-40B4-BE49-F238E27FC236}">
                  <a16:creationId xmlns:a16="http://schemas.microsoft.com/office/drawing/2014/main" id="{6A2E79DD-F4A3-5034-19F0-085DBA24D5B5}"/>
                </a:ext>
              </a:extLst>
            </p:cNvPr>
            <p:cNvSpPr/>
            <p:nvPr/>
          </p:nvSpPr>
          <p:spPr>
            <a:xfrm>
              <a:off x="7612365" y="2422266"/>
              <a:ext cx="1478882" cy="206927"/>
            </a:xfrm>
            <a:prstGeom prst="rect">
              <a:avLst/>
            </a:prstGeom>
            <a:noFill/>
            <a:ln/>
          </p:spPr>
          <p:txBody>
            <a:bodyPr wrap="square" lIns="0" tIns="0" rIns="0" bIns="0" rtlCol="0" anchor="t"/>
            <a:lstStyle/>
            <a:p>
              <a:pPr marL="0" indent="0" algn="l">
                <a:lnSpc>
                  <a:spcPct val="97750"/>
                </a:lnSpc>
                <a:buNone/>
              </a:pPr>
              <a:r>
                <a:rPr lang="en-US" sz="1400" b="1" dirty="0">
                  <a:solidFill>
                    <a:srgbClr val="000000"/>
                  </a:solidFill>
                  <a:latin typeface="Arial" pitchFamily="34" charset="0"/>
                  <a:ea typeface="Arial" pitchFamily="34" charset="-122"/>
                  <a:cs typeface="Arial" pitchFamily="34" charset="-120"/>
                </a:rPr>
                <a:t>Gene Expression</a:t>
              </a:r>
              <a:endParaRPr lang="en-US" sz="1400" dirty="0"/>
            </a:p>
          </p:txBody>
        </p:sp>
        <p:sp>
          <p:nvSpPr>
            <p:cNvPr id="20" name="Text 1">
              <a:extLst>
                <a:ext uri="{FF2B5EF4-FFF2-40B4-BE49-F238E27FC236}">
                  <a16:creationId xmlns:a16="http://schemas.microsoft.com/office/drawing/2014/main" id="{1E28C588-4880-8B9A-6A34-250A9887C50D}"/>
                </a:ext>
              </a:extLst>
            </p:cNvPr>
            <p:cNvSpPr/>
            <p:nvPr/>
          </p:nvSpPr>
          <p:spPr>
            <a:xfrm>
              <a:off x="137344" y="2967604"/>
              <a:ext cx="690851" cy="206927"/>
            </a:xfrm>
            <a:prstGeom prst="rect">
              <a:avLst/>
            </a:prstGeom>
            <a:noFill/>
            <a:ln/>
          </p:spPr>
          <p:txBody>
            <a:bodyPr wrap="square" lIns="0" tIns="0" rIns="0" bIns="0" rtlCol="0" anchor="t"/>
            <a:lstStyle/>
            <a:p>
              <a:pPr marL="0" indent="0" algn="l">
                <a:lnSpc>
                  <a:spcPct val="97750"/>
                </a:lnSpc>
                <a:buNone/>
              </a:pPr>
              <a:r>
                <a:rPr lang="en-US" sz="1400" b="1" dirty="0">
                  <a:solidFill>
                    <a:srgbClr val="000000"/>
                  </a:solidFill>
                  <a:latin typeface="Arial" pitchFamily="34" charset="0"/>
                  <a:ea typeface="Arial" pitchFamily="34" charset="-122"/>
                  <a:cs typeface="Arial" pitchFamily="34" charset="-120"/>
                </a:rPr>
                <a:t>Nucleus</a:t>
              </a:r>
              <a:endParaRPr lang="en-US" sz="1400" dirty="0"/>
            </a:p>
          </p:txBody>
        </p:sp>
        <p:sp>
          <p:nvSpPr>
            <p:cNvPr id="21" name="Text 2">
              <a:extLst>
                <a:ext uri="{FF2B5EF4-FFF2-40B4-BE49-F238E27FC236}">
                  <a16:creationId xmlns:a16="http://schemas.microsoft.com/office/drawing/2014/main" id="{087B4F2D-847E-8E79-7A31-2D3DFCD9110B}"/>
                </a:ext>
              </a:extLst>
            </p:cNvPr>
            <p:cNvSpPr/>
            <p:nvPr/>
          </p:nvSpPr>
          <p:spPr>
            <a:xfrm>
              <a:off x="1787152" y="1200135"/>
              <a:ext cx="939337" cy="206927"/>
            </a:xfrm>
            <a:prstGeom prst="rect">
              <a:avLst/>
            </a:prstGeom>
            <a:noFill/>
            <a:ln/>
          </p:spPr>
          <p:txBody>
            <a:bodyPr wrap="square" lIns="0" tIns="0" rIns="0" bIns="0" rtlCol="0" anchor="t"/>
            <a:lstStyle/>
            <a:p>
              <a:pPr marL="0" indent="0" algn="l">
                <a:lnSpc>
                  <a:spcPct val="97750"/>
                </a:lnSpc>
                <a:buNone/>
              </a:pPr>
              <a:r>
                <a:rPr lang="en-US" sz="1400" b="1" dirty="0">
                  <a:solidFill>
                    <a:srgbClr val="000000"/>
                  </a:solidFill>
                  <a:latin typeface="Arial" pitchFamily="34" charset="0"/>
                  <a:ea typeface="Arial" pitchFamily="34" charset="-122"/>
                  <a:cs typeface="Arial" pitchFamily="34" charset="-120"/>
                </a:rPr>
                <a:t>Chromatin </a:t>
              </a:r>
              <a:endParaRPr lang="en-US" sz="1400" dirty="0"/>
            </a:p>
          </p:txBody>
        </p:sp>
        <p:pic>
          <p:nvPicPr>
            <p:cNvPr id="22" name="Image 12" descr="preencoded.png">
              <a:extLst>
                <a:ext uri="{FF2B5EF4-FFF2-40B4-BE49-F238E27FC236}">
                  <a16:creationId xmlns:a16="http://schemas.microsoft.com/office/drawing/2014/main" id="{24604816-2BBB-6647-4CA4-B75D3BBC03D6}"/>
                </a:ext>
              </a:extLst>
            </p:cNvPr>
            <p:cNvPicPr>
              <a:picLocks noChangeAspect="1"/>
            </p:cNvPicPr>
            <p:nvPr>
              <p:custDataLst>
                <p:tags r:id="rId13"/>
              </p:custDataLst>
            </p:nvPr>
          </p:nvPicPr>
          <p:blipFill>
            <a:blip r:embed="rId32"/>
            <a:stretch>
              <a:fillRect/>
            </a:stretch>
          </p:blipFill>
          <p:spPr>
            <a:xfrm>
              <a:off x="1476445" y="1254591"/>
              <a:ext cx="387096" cy="396240"/>
            </a:xfrm>
            <a:prstGeom prst="rect">
              <a:avLst/>
            </a:prstGeom>
          </p:spPr>
        </p:pic>
        <p:sp>
          <p:nvSpPr>
            <p:cNvPr id="23" name="Text 3">
              <a:extLst>
                <a:ext uri="{FF2B5EF4-FFF2-40B4-BE49-F238E27FC236}">
                  <a16:creationId xmlns:a16="http://schemas.microsoft.com/office/drawing/2014/main" id="{CB6818E3-D167-4E0B-83FA-C6CAFAD7C225}"/>
                </a:ext>
              </a:extLst>
            </p:cNvPr>
            <p:cNvSpPr/>
            <p:nvPr/>
          </p:nvSpPr>
          <p:spPr>
            <a:xfrm>
              <a:off x="2155079" y="1879665"/>
              <a:ext cx="1418147" cy="378805"/>
            </a:xfrm>
            <a:prstGeom prst="rect">
              <a:avLst/>
            </a:prstGeom>
            <a:noFill/>
            <a:ln/>
          </p:spPr>
          <p:txBody>
            <a:bodyPr wrap="square" lIns="0" tIns="0" rIns="0" bIns="0" rtlCol="0" anchor="t"/>
            <a:lstStyle/>
            <a:p>
              <a:pPr marL="0" indent="0" algn="ctr">
                <a:lnSpc>
                  <a:spcPct val="97750"/>
                </a:lnSpc>
                <a:buNone/>
              </a:pPr>
              <a:r>
                <a:rPr lang="en-US" sz="1400" b="1" dirty="0">
                  <a:solidFill>
                    <a:srgbClr val="000000"/>
                  </a:solidFill>
                  <a:latin typeface="Arial" pitchFamily="34" charset="0"/>
                  <a:ea typeface="Arial" pitchFamily="34" charset="-122"/>
                  <a:cs typeface="Arial" pitchFamily="34" charset="-120"/>
                </a:rPr>
                <a:t>Nucleosomes</a:t>
              </a:r>
              <a:endParaRPr lang="en-US" sz="1400" dirty="0"/>
            </a:p>
            <a:p>
              <a:pPr marL="0" indent="0" algn="ctr">
                <a:lnSpc>
                  <a:spcPct val="97750"/>
                </a:lnSpc>
                <a:buNone/>
              </a:pPr>
              <a:r>
                <a:rPr lang="en-US" sz="1400" b="1" dirty="0">
                  <a:solidFill>
                    <a:srgbClr val="000000"/>
                  </a:solidFill>
                  <a:latin typeface="Arial" pitchFamily="34" charset="0"/>
                  <a:ea typeface="Arial" pitchFamily="34" charset="-122"/>
                  <a:cs typeface="Arial" pitchFamily="34" charset="-120"/>
                </a:rPr>
                <a:t>(Histones+ DNA)</a:t>
              </a:r>
              <a:endParaRPr lang="en-US" sz="1400" dirty="0"/>
            </a:p>
          </p:txBody>
        </p:sp>
        <p:pic>
          <p:nvPicPr>
            <p:cNvPr id="24" name="Image 13" descr="preencoded.png">
              <a:extLst>
                <a:ext uri="{FF2B5EF4-FFF2-40B4-BE49-F238E27FC236}">
                  <a16:creationId xmlns:a16="http://schemas.microsoft.com/office/drawing/2014/main" id="{C18C618B-09E0-1115-9F07-4325D8164EED}"/>
                </a:ext>
              </a:extLst>
            </p:cNvPr>
            <p:cNvPicPr>
              <a:picLocks noChangeAspect="1"/>
            </p:cNvPicPr>
            <p:nvPr>
              <p:custDataLst>
                <p:tags r:id="rId14"/>
              </p:custDataLst>
            </p:nvPr>
          </p:nvPicPr>
          <p:blipFill>
            <a:blip r:embed="rId33"/>
            <a:stretch>
              <a:fillRect/>
            </a:stretch>
          </p:blipFill>
          <p:spPr>
            <a:xfrm>
              <a:off x="6836314" y="1900992"/>
              <a:ext cx="618744" cy="518160"/>
            </a:xfrm>
            <a:prstGeom prst="rect">
              <a:avLst/>
            </a:prstGeom>
          </p:spPr>
        </p:pic>
        <p:sp>
          <p:nvSpPr>
            <p:cNvPr id="25" name="Text 4">
              <a:extLst>
                <a:ext uri="{FF2B5EF4-FFF2-40B4-BE49-F238E27FC236}">
                  <a16:creationId xmlns:a16="http://schemas.microsoft.com/office/drawing/2014/main" id="{53D08343-B2A6-BF72-57F4-0E3C77608964}"/>
                </a:ext>
              </a:extLst>
            </p:cNvPr>
            <p:cNvSpPr/>
            <p:nvPr/>
          </p:nvSpPr>
          <p:spPr>
            <a:xfrm>
              <a:off x="6896223" y="1744385"/>
              <a:ext cx="441398" cy="206927"/>
            </a:xfrm>
            <a:prstGeom prst="rect">
              <a:avLst/>
            </a:prstGeom>
            <a:noFill/>
            <a:ln/>
          </p:spPr>
          <p:txBody>
            <a:bodyPr wrap="square" lIns="0" tIns="0" rIns="0" bIns="0" rtlCol="0" anchor="t"/>
            <a:lstStyle/>
            <a:p>
              <a:pPr marL="0" indent="0" algn="ctr">
                <a:lnSpc>
                  <a:spcPct val="97750"/>
                </a:lnSpc>
                <a:buNone/>
              </a:pPr>
              <a:r>
                <a:rPr lang="en-US" sz="1400" b="1" dirty="0">
                  <a:solidFill>
                    <a:srgbClr val="FF0000"/>
                  </a:solidFill>
                  <a:latin typeface="Arial" pitchFamily="34" charset="0"/>
                  <a:ea typeface="Arial" pitchFamily="34" charset="-122"/>
                  <a:cs typeface="Arial" pitchFamily="34" charset="-120"/>
                </a:rPr>
                <a:t>OFF</a:t>
              </a:r>
              <a:endParaRPr lang="en-US" sz="1400" dirty="0"/>
            </a:p>
          </p:txBody>
        </p:sp>
        <p:pic>
          <p:nvPicPr>
            <p:cNvPr id="26" name="Image 14" descr="preencoded.png">
              <a:extLst>
                <a:ext uri="{FF2B5EF4-FFF2-40B4-BE49-F238E27FC236}">
                  <a16:creationId xmlns:a16="http://schemas.microsoft.com/office/drawing/2014/main" id="{CAA68BEA-4E6D-9122-AE01-2733E57732E1}"/>
                </a:ext>
              </a:extLst>
            </p:cNvPr>
            <p:cNvPicPr>
              <a:picLocks noChangeAspect="1"/>
            </p:cNvPicPr>
            <p:nvPr>
              <p:custDataLst>
                <p:tags r:id="rId15"/>
              </p:custDataLst>
            </p:nvPr>
          </p:nvPicPr>
          <p:blipFill>
            <a:blip r:embed="rId34"/>
            <a:stretch>
              <a:fillRect/>
            </a:stretch>
          </p:blipFill>
          <p:spPr>
            <a:xfrm>
              <a:off x="6831238" y="2545587"/>
              <a:ext cx="664464" cy="515112"/>
            </a:xfrm>
            <a:prstGeom prst="rect">
              <a:avLst/>
            </a:prstGeom>
          </p:spPr>
        </p:pic>
        <p:sp>
          <p:nvSpPr>
            <p:cNvPr id="27" name="Text 5">
              <a:extLst>
                <a:ext uri="{FF2B5EF4-FFF2-40B4-BE49-F238E27FC236}">
                  <a16:creationId xmlns:a16="http://schemas.microsoft.com/office/drawing/2014/main" id="{A9581FEE-18CA-9696-45D6-154641A4E98D}"/>
                </a:ext>
              </a:extLst>
            </p:cNvPr>
            <p:cNvSpPr/>
            <p:nvPr/>
          </p:nvSpPr>
          <p:spPr>
            <a:xfrm>
              <a:off x="6944273" y="3135354"/>
              <a:ext cx="441398" cy="206927"/>
            </a:xfrm>
            <a:prstGeom prst="rect">
              <a:avLst/>
            </a:prstGeom>
            <a:noFill/>
            <a:ln/>
          </p:spPr>
          <p:txBody>
            <a:bodyPr wrap="square" lIns="0" tIns="0" rIns="0" bIns="0" rtlCol="0" anchor="t"/>
            <a:lstStyle/>
            <a:p>
              <a:pPr marL="0" indent="0" algn="ctr">
                <a:lnSpc>
                  <a:spcPct val="97750"/>
                </a:lnSpc>
                <a:buNone/>
              </a:pPr>
              <a:r>
                <a:rPr lang="en-US" sz="1400" b="1" dirty="0">
                  <a:solidFill>
                    <a:srgbClr val="5AAA46"/>
                  </a:solidFill>
                  <a:latin typeface="Arial" pitchFamily="34" charset="0"/>
                  <a:ea typeface="Arial" pitchFamily="34" charset="-122"/>
                  <a:cs typeface="Arial" pitchFamily="34" charset="-120"/>
                </a:rPr>
                <a:t>ON</a:t>
              </a:r>
              <a:endParaRPr lang="en-US" sz="1400" dirty="0"/>
            </a:p>
          </p:txBody>
        </p:sp>
        <p:pic>
          <p:nvPicPr>
            <p:cNvPr id="28" name="Image 15" descr="preencoded.png">
              <a:extLst>
                <a:ext uri="{FF2B5EF4-FFF2-40B4-BE49-F238E27FC236}">
                  <a16:creationId xmlns:a16="http://schemas.microsoft.com/office/drawing/2014/main" id="{7919EF35-00C2-AAA3-E10E-2FD6295BB643}"/>
                </a:ext>
              </a:extLst>
            </p:cNvPr>
            <p:cNvPicPr>
              <a:picLocks noChangeAspect="1"/>
            </p:cNvPicPr>
            <p:nvPr>
              <p:custDataLst>
                <p:tags r:id="rId16"/>
              </p:custDataLst>
            </p:nvPr>
          </p:nvPicPr>
          <p:blipFill>
            <a:blip r:embed="rId35"/>
            <a:stretch>
              <a:fillRect/>
            </a:stretch>
          </p:blipFill>
          <p:spPr>
            <a:xfrm>
              <a:off x="4729979" y="1971244"/>
              <a:ext cx="298704" cy="393192"/>
            </a:xfrm>
            <a:prstGeom prst="rect">
              <a:avLst/>
            </a:prstGeom>
          </p:spPr>
        </p:pic>
        <p:pic>
          <p:nvPicPr>
            <p:cNvPr id="29" name="Image 16" descr="preencoded.png">
              <a:extLst>
                <a:ext uri="{FF2B5EF4-FFF2-40B4-BE49-F238E27FC236}">
                  <a16:creationId xmlns:a16="http://schemas.microsoft.com/office/drawing/2014/main" id="{B537CD34-5C89-0C96-0992-E103C71433C4}"/>
                </a:ext>
              </a:extLst>
            </p:cNvPr>
            <p:cNvPicPr>
              <a:picLocks noChangeAspect="1"/>
            </p:cNvPicPr>
            <p:nvPr>
              <p:custDataLst>
                <p:tags r:id="rId17"/>
              </p:custDataLst>
            </p:nvPr>
          </p:nvPicPr>
          <p:blipFill>
            <a:blip r:embed="rId36"/>
            <a:stretch>
              <a:fillRect/>
            </a:stretch>
          </p:blipFill>
          <p:spPr>
            <a:xfrm>
              <a:off x="4845607" y="1561835"/>
              <a:ext cx="530352" cy="347472"/>
            </a:xfrm>
            <a:prstGeom prst="rect">
              <a:avLst/>
            </a:prstGeom>
          </p:spPr>
        </p:pic>
        <p:pic>
          <p:nvPicPr>
            <p:cNvPr id="30" name="Image 17" descr="preencoded.png">
              <a:extLst>
                <a:ext uri="{FF2B5EF4-FFF2-40B4-BE49-F238E27FC236}">
                  <a16:creationId xmlns:a16="http://schemas.microsoft.com/office/drawing/2014/main" id="{E78851F2-3A6A-4DBC-BDFD-01D349CDC284}"/>
                </a:ext>
              </a:extLst>
            </p:cNvPr>
            <p:cNvPicPr>
              <a:picLocks noChangeAspect="1"/>
            </p:cNvPicPr>
            <p:nvPr>
              <p:custDataLst>
                <p:tags r:id="rId18"/>
              </p:custDataLst>
            </p:nvPr>
          </p:nvPicPr>
          <p:blipFill>
            <a:blip r:embed="rId37"/>
            <a:stretch>
              <a:fillRect/>
            </a:stretch>
          </p:blipFill>
          <p:spPr>
            <a:xfrm>
              <a:off x="5222801" y="1702132"/>
              <a:ext cx="225552" cy="289560"/>
            </a:xfrm>
            <a:prstGeom prst="rect">
              <a:avLst/>
            </a:prstGeom>
          </p:spPr>
        </p:pic>
        <p:pic>
          <p:nvPicPr>
            <p:cNvPr id="31" name="Image 18" descr="preencoded.png">
              <a:extLst>
                <a:ext uri="{FF2B5EF4-FFF2-40B4-BE49-F238E27FC236}">
                  <a16:creationId xmlns:a16="http://schemas.microsoft.com/office/drawing/2014/main" id="{5C62B151-80EF-4A4D-955A-77D1916F6761}"/>
                </a:ext>
              </a:extLst>
            </p:cNvPr>
            <p:cNvPicPr>
              <a:picLocks noChangeAspect="1"/>
            </p:cNvPicPr>
            <p:nvPr>
              <p:custDataLst>
                <p:tags r:id="rId19"/>
              </p:custDataLst>
            </p:nvPr>
          </p:nvPicPr>
          <p:blipFill>
            <a:blip r:embed="rId38"/>
            <a:stretch>
              <a:fillRect/>
            </a:stretch>
          </p:blipFill>
          <p:spPr>
            <a:xfrm>
              <a:off x="5400700" y="1796329"/>
              <a:ext cx="530352" cy="347472"/>
            </a:xfrm>
            <a:prstGeom prst="rect">
              <a:avLst/>
            </a:prstGeom>
          </p:spPr>
        </p:pic>
        <p:pic>
          <p:nvPicPr>
            <p:cNvPr id="32" name="Image 19" descr="preencoded.png">
              <a:extLst>
                <a:ext uri="{FF2B5EF4-FFF2-40B4-BE49-F238E27FC236}">
                  <a16:creationId xmlns:a16="http://schemas.microsoft.com/office/drawing/2014/main" id="{357DD80E-C051-66BC-E614-9300F56DF09E}"/>
                </a:ext>
              </a:extLst>
            </p:cNvPr>
            <p:cNvPicPr>
              <a:picLocks noChangeAspect="1"/>
            </p:cNvPicPr>
            <p:nvPr>
              <p:custDataLst>
                <p:tags r:id="rId20"/>
              </p:custDataLst>
            </p:nvPr>
          </p:nvPicPr>
          <p:blipFill>
            <a:blip r:embed="rId39"/>
            <a:stretch>
              <a:fillRect/>
            </a:stretch>
          </p:blipFill>
          <p:spPr>
            <a:xfrm>
              <a:off x="5703479" y="1976184"/>
              <a:ext cx="286512" cy="332232"/>
            </a:xfrm>
            <a:prstGeom prst="rect">
              <a:avLst/>
            </a:prstGeom>
          </p:spPr>
        </p:pic>
        <p:sp>
          <p:nvSpPr>
            <p:cNvPr id="33" name="Text 6">
              <a:extLst>
                <a:ext uri="{FF2B5EF4-FFF2-40B4-BE49-F238E27FC236}">
                  <a16:creationId xmlns:a16="http://schemas.microsoft.com/office/drawing/2014/main" id="{CFA4DBD2-5D3C-D449-F9FD-D69E15F076A4}"/>
                </a:ext>
              </a:extLst>
            </p:cNvPr>
            <p:cNvSpPr/>
            <p:nvPr/>
          </p:nvSpPr>
          <p:spPr>
            <a:xfrm>
              <a:off x="4752689" y="2663806"/>
              <a:ext cx="1786971" cy="403605"/>
            </a:xfrm>
            <a:prstGeom prst="rect">
              <a:avLst/>
            </a:prstGeom>
            <a:noFill/>
            <a:ln/>
          </p:spPr>
          <p:txBody>
            <a:bodyPr wrap="square" lIns="0" tIns="0" rIns="0" bIns="0" rtlCol="0" anchor="t"/>
            <a:lstStyle/>
            <a:p>
              <a:pPr marL="0" indent="0" algn="ctr">
                <a:lnSpc>
                  <a:spcPct val="97750"/>
                </a:lnSpc>
                <a:buNone/>
              </a:pPr>
              <a:r>
                <a:rPr lang="en-US" sz="1400" b="1" dirty="0">
                  <a:solidFill>
                    <a:srgbClr val="000000"/>
                  </a:solidFill>
                  <a:latin typeface="Arial" pitchFamily="34" charset="0"/>
                  <a:ea typeface="Arial" pitchFamily="34" charset="-122"/>
                  <a:cs typeface="Arial" pitchFamily="34" charset="-120"/>
                </a:rPr>
                <a:t>Histone Readers, Writers, and Erasers</a:t>
              </a:r>
              <a:endParaRPr lang="en-US" sz="1400" dirty="0"/>
            </a:p>
          </p:txBody>
        </p:sp>
        <p:sp>
          <p:nvSpPr>
            <p:cNvPr id="34" name="Text 7">
              <a:extLst>
                <a:ext uri="{FF2B5EF4-FFF2-40B4-BE49-F238E27FC236}">
                  <a16:creationId xmlns:a16="http://schemas.microsoft.com/office/drawing/2014/main" id="{5600C3D7-5AE0-B791-76F1-EE5AB567AF1D}"/>
                </a:ext>
              </a:extLst>
            </p:cNvPr>
            <p:cNvSpPr/>
            <p:nvPr/>
          </p:nvSpPr>
          <p:spPr>
            <a:xfrm>
              <a:off x="5448505" y="1385095"/>
              <a:ext cx="1786971" cy="403605"/>
            </a:xfrm>
            <a:prstGeom prst="rect">
              <a:avLst/>
            </a:prstGeom>
            <a:noFill/>
            <a:ln/>
          </p:spPr>
          <p:txBody>
            <a:bodyPr wrap="square" lIns="0" tIns="0" rIns="0" bIns="0" rtlCol="0" anchor="t"/>
            <a:lstStyle/>
            <a:p>
              <a:pPr marL="0" indent="0" algn="ctr">
                <a:lnSpc>
                  <a:spcPct val="97750"/>
                </a:lnSpc>
                <a:buNone/>
              </a:pPr>
              <a:r>
                <a:rPr lang="en-US" sz="1400" b="1" dirty="0">
                  <a:solidFill>
                    <a:srgbClr val="000000"/>
                  </a:solidFill>
                  <a:latin typeface="Arial" pitchFamily="34" charset="0"/>
                  <a:ea typeface="Arial" pitchFamily="34" charset="-122"/>
                  <a:cs typeface="Arial" pitchFamily="34" charset="-120"/>
                </a:rPr>
                <a:t>Chromatin </a:t>
              </a:r>
              <a:endParaRPr lang="en-US" sz="1400" dirty="0"/>
            </a:p>
            <a:p>
              <a:pPr marL="0" indent="0" algn="ctr">
                <a:lnSpc>
                  <a:spcPct val="97750"/>
                </a:lnSpc>
                <a:buNone/>
              </a:pPr>
              <a:r>
                <a:rPr lang="en-US" sz="1400" b="1" dirty="0">
                  <a:solidFill>
                    <a:srgbClr val="000000"/>
                  </a:solidFill>
                  <a:latin typeface="Arial" pitchFamily="34" charset="0"/>
                  <a:ea typeface="Arial" pitchFamily="34" charset="-122"/>
                  <a:cs typeface="Arial" pitchFamily="34" charset="-120"/>
                </a:rPr>
                <a:t>Remodeling</a:t>
              </a:r>
              <a:endParaRPr lang="en-US" sz="1400" dirty="0"/>
            </a:p>
          </p:txBody>
        </p:sp>
        <p:pic>
          <p:nvPicPr>
            <p:cNvPr id="35" name="Image 20" descr="preencoded.png">
              <a:extLst>
                <a:ext uri="{FF2B5EF4-FFF2-40B4-BE49-F238E27FC236}">
                  <a16:creationId xmlns:a16="http://schemas.microsoft.com/office/drawing/2014/main" id="{FB297740-DFF2-DFE5-3C33-98E6B4CF123F}"/>
                </a:ext>
              </a:extLst>
            </p:cNvPr>
            <p:cNvPicPr>
              <a:picLocks noChangeAspect="1"/>
            </p:cNvPicPr>
            <p:nvPr>
              <p:custDataLst>
                <p:tags r:id="rId21"/>
              </p:custDataLst>
            </p:nvPr>
          </p:nvPicPr>
          <p:blipFill>
            <a:blip r:embed="rId40"/>
            <a:stretch>
              <a:fillRect/>
            </a:stretch>
          </p:blipFill>
          <p:spPr>
            <a:xfrm>
              <a:off x="6204759" y="1696767"/>
              <a:ext cx="411480" cy="423672"/>
            </a:xfrm>
            <a:prstGeom prst="rect">
              <a:avLst/>
            </a:prstGeom>
          </p:spPr>
        </p:pic>
      </p:grpSp>
    </p:spTree>
    <p:extLst>
      <p:ext uri="{BB962C8B-B14F-4D97-AF65-F5344CB8AC3E}">
        <p14:creationId xmlns:p14="http://schemas.microsoft.com/office/powerpoint/2010/main" val="42685725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0EE7DC-0DDC-4F44-A993-A647B7BE1447}"/>
              </a:ext>
            </a:extLst>
          </p:cNvPr>
          <p:cNvSpPr/>
          <p:nvPr/>
        </p:nvSpPr>
        <p:spPr bwMode="auto">
          <a:xfrm>
            <a:off x="0" y="5"/>
            <a:ext cx="12192000" cy="578967"/>
          </a:xfrm>
          <a:prstGeom prst="rect">
            <a:avLst/>
          </a:prstGeom>
          <a:gradFill flip="none" rotWithShape="1">
            <a:gsLst>
              <a:gs pos="0">
                <a:srgbClr val="009193">
                  <a:tint val="66000"/>
                  <a:satMod val="160000"/>
                </a:srgbClr>
              </a:gs>
              <a:gs pos="50000">
                <a:srgbClr val="009193">
                  <a:tint val="44500"/>
                  <a:satMod val="160000"/>
                </a:srgbClr>
              </a:gs>
              <a:gs pos="100000">
                <a:srgbClr val="009193">
                  <a:tint val="23500"/>
                  <a:satMod val="160000"/>
                </a:srgbClr>
              </a:gs>
            </a:gsLst>
            <a:lin ang="16200000" scaled="1"/>
            <a:tileRect/>
          </a:gra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5" name="Title 3">
            <a:extLst>
              <a:ext uri="{FF2B5EF4-FFF2-40B4-BE49-F238E27FC236}">
                <a16:creationId xmlns:a16="http://schemas.microsoft.com/office/drawing/2014/main" id="{7C6C2C73-A2F6-7B40-8CA8-44C7D702CA26}"/>
              </a:ext>
            </a:extLst>
          </p:cNvPr>
          <p:cNvSpPr txBox="1">
            <a:spLocks/>
          </p:cNvSpPr>
          <p:nvPr/>
        </p:nvSpPr>
        <p:spPr>
          <a:xfrm>
            <a:off x="1527252" y="58058"/>
            <a:ext cx="9576175" cy="46285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solidFill>
                  <a:srgbClr val="002060"/>
                </a:solidFill>
                <a:latin typeface="Arial" panose="020B0604020202020204" pitchFamily="34" charset="0"/>
                <a:cs typeface="Arial" panose="020B0604020202020204" pitchFamily="34" charset="0"/>
              </a:rPr>
              <a:t>Dynamic Regulatory Changes in Development</a:t>
            </a:r>
          </a:p>
        </p:txBody>
      </p:sp>
      <p:sp>
        <p:nvSpPr>
          <p:cNvPr id="10" name="TextBox 9">
            <a:extLst>
              <a:ext uri="{FF2B5EF4-FFF2-40B4-BE49-F238E27FC236}">
                <a16:creationId xmlns:a16="http://schemas.microsoft.com/office/drawing/2014/main" id="{3F630D04-D815-9A66-71BC-BE01F53693C9}"/>
              </a:ext>
            </a:extLst>
          </p:cNvPr>
          <p:cNvSpPr txBox="1"/>
          <p:nvPr/>
        </p:nvSpPr>
        <p:spPr>
          <a:xfrm>
            <a:off x="219008" y="1669157"/>
            <a:ext cx="5124888" cy="2862322"/>
          </a:xfrm>
          <a:prstGeom prst="rect">
            <a:avLst/>
          </a:prstGeom>
          <a:noFill/>
        </p:spPr>
        <p:txBody>
          <a:bodyPr wrap="square">
            <a:spAutoFit/>
          </a:bodyPr>
          <a:lstStyle/>
          <a:p>
            <a:pPr marL="285750" indent="-285750">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Epigenomic regulation contributes to the complexity of biology by driving developmental event and differentiation. </a:t>
            </a:r>
          </a:p>
          <a:p>
            <a:pPr marL="285750" indent="-285750">
              <a:buFont typeface="Arial" panose="020B0604020202020204" pitchFamily="34" charset="0"/>
              <a:buChar char="•"/>
            </a:pPr>
            <a:endParaRPr lang="en-US" b="0" i="0" dirty="0">
              <a:solidFill>
                <a:srgbClr val="000000"/>
              </a:solidFill>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This</a:t>
            </a:r>
            <a:r>
              <a:rPr lang="en-US" b="0" i="0" dirty="0">
                <a:solidFill>
                  <a:srgbClr val="000000"/>
                </a:solidFill>
                <a:effectLst/>
                <a:latin typeface="Arial" panose="020B0604020202020204" pitchFamily="34" charset="0"/>
                <a:cs typeface="Arial" panose="020B0604020202020204" pitchFamily="34" charset="0"/>
              </a:rPr>
              <a:t> enable cells with the same DNA to take on unique identities and form diverse tissue and organ types. </a:t>
            </a:r>
          </a:p>
          <a:p>
            <a:pPr marL="285750" indent="-285750">
              <a:buFont typeface="Arial" panose="020B0604020202020204" pitchFamily="34" charset="0"/>
              <a:buChar char="•"/>
            </a:pPr>
            <a:endParaRPr lang="en-US" b="0" i="0" dirty="0">
              <a:solidFill>
                <a:srgbClr val="000000"/>
              </a:solidFill>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T</a:t>
            </a:r>
            <a:r>
              <a:rPr lang="en-US" b="0" i="0" dirty="0">
                <a:solidFill>
                  <a:srgbClr val="000000"/>
                </a:solidFill>
                <a:effectLst/>
                <a:latin typeface="Arial" panose="020B0604020202020204" pitchFamily="34" charset="0"/>
                <a:cs typeface="Arial" panose="020B0604020202020204" pitchFamily="34" charset="0"/>
              </a:rPr>
              <a:t>his can also drive the cellular heterogeneity that promotes complex disease biology.</a:t>
            </a:r>
          </a:p>
        </p:txBody>
      </p:sp>
      <p:pic>
        <p:nvPicPr>
          <p:cNvPr id="3" name="Picture 2" descr="A diagram of a gene sequence&#10;&#10;Description automatically generated with medium confidence">
            <a:extLst>
              <a:ext uri="{FF2B5EF4-FFF2-40B4-BE49-F238E27FC236}">
                <a16:creationId xmlns:a16="http://schemas.microsoft.com/office/drawing/2014/main" id="{352275FB-0C5F-7079-E401-8363078FB059}"/>
              </a:ext>
            </a:extLst>
          </p:cNvPr>
          <p:cNvPicPr>
            <a:picLocks noChangeAspect="1"/>
          </p:cNvPicPr>
          <p:nvPr/>
        </p:nvPicPr>
        <p:blipFill>
          <a:blip r:embed="rId2"/>
          <a:stretch>
            <a:fillRect/>
          </a:stretch>
        </p:blipFill>
        <p:spPr>
          <a:xfrm>
            <a:off x="5704114" y="893573"/>
            <a:ext cx="4960038" cy="5385460"/>
          </a:xfrm>
          <a:prstGeom prst="rect">
            <a:avLst/>
          </a:prstGeom>
        </p:spPr>
      </p:pic>
      <p:sp>
        <p:nvSpPr>
          <p:cNvPr id="7" name="TextBox 6">
            <a:extLst>
              <a:ext uri="{FF2B5EF4-FFF2-40B4-BE49-F238E27FC236}">
                <a16:creationId xmlns:a16="http://schemas.microsoft.com/office/drawing/2014/main" id="{D4AAE935-EB0D-FDAF-ECD0-3B88A2FCFC7A}"/>
              </a:ext>
            </a:extLst>
          </p:cNvPr>
          <p:cNvSpPr txBox="1"/>
          <p:nvPr/>
        </p:nvSpPr>
        <p:spPr>
          <a:xfrm>
            <a:off x="8259701" y="6455134"/>
            <a:ext cx="2404451" cy="276999"/>
          </a:xfrm>
          <a:prstGeom prst="rect">
            <a:avLst/>
          </a:prstGeom>
          <a:noFill/>
        </p:spPr>
        <p:txBody>
          <a:bodyPr wrap="square" rtlCol="0">
            <a:spAutoFit/>
          </a:bodyPr>
          <a:lstStyle/>
          <a:p>
            <a:pPr algn="r"/>
            <a:r>
              <a:rPr lang="en-US" sz="1200" dirty="0" err="1">
                <a:latin typeface="Arial" panose="020B0604020202020204" pitchFamily="34" charset="0"/>
                <a:cs typeface="Arial" panose="020B0604020202020204" pitchFamily="34" charset="0"/>
              </a:rPr>
              <a:t>Sherma</a:t>
            </a:r>
            <a:r>
              <a:rPr lang="en-US" sz="1200" dirty="0">
                <a:latin typeface="Arial" panose="020B0604020202020204" pitchFamily="34" charset="0"/>
                <a:cs typeface="Arial" panose="020B0604020202020204" pitchFamily="34" charset="0"/>
              </a:rPr>
              <a:t> et al., 2018</a:t>
            </a:r>
          </a:p>
        </p:txBody>
      </p:sp>
    </p:spTree>
    <p:extLst>
      <p:ext uri="{BB962C8B-B14F-4D97-AF65-F5344CB8AC3E}">
        <p14:creationId xmlns:p14="http://schemas.microsoft.com/office/powerpoint/2010/main" val="622416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04DA304-789A-35D8-C722-71153471F3E7}"/>
              </a:ext>
            </a:extLst>
          </p:cNvPr>
          <p:cNvSpPr txBox="1"/>
          <p:nvPr/>
        </p:nvSpPr>
        <p:spPr>
          <a:xfrm>
            <a:off x="1338942" y="891740"/>
            <a:ext cx="8553203" cy="5632311"/>
          </a:xfrm>
          <a:prstGeom prst="rect">
            <a:avLst/>
          </a:prstGeom>
          <a:noFill/>
        </p:spPr>
        <p:txBody>
          <a:bodyPr wrap="square">
            <a:spAutoFit/>
          </a:bodyPr>
          <a:lstStyle/>
          <a:p>
            <a:pPr marL="285750" indent="-28575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RNA and DNA molecules can be sequenced in a high throughput manner.</a:t>
            </a:r>
          </a:p>
          <a:p>
            <a:pPr marL="285750" indent="-285750">
              <a:buFont typeface="Arial" panose="020B0604020202020204" pitchFamily="34" charset="0"/>
              <a:buChar char="•"/>
            </a:pPr>
            <a:endParaRPr lang="en-US"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Elucidating what genes are expressed and their relative time course and/or localization allows to determine their biological role in a specific cell or pathway or disease.  </a:t>
            </a:r>
          </a:p>
          <a:p>
            <a:pPr marL="285750" indent="-285750">
              <a:buFont typeface="Arial" panose="020B0604020202020204" pitchFamily="34" charset="0"/>
              <a:buChar char="•"/>
            </a:pPr>
            <a:endParaRPr lang="en-US"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Several methods have been developed to study the transcriptome, relying on generating complementary DNA from mRNA templates using reverse transcriptase.</a:t>
            </a:r>
          </a:p>
          <a:p>
            <a:pPr marL="285750" indent="-285750">
              <a:buFont typeface="Arial" panose="020B0604020202020204" pitchFamily="34" charset="0"/>
              <a:buChar char="•"/>
            </a:pPr>
            <a:endParaRPr lang="en-US"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The cDNA can be used as a probe to hybridize with a specific gene sequence (</a:t>
            </a:r>
            <a:r>
              <a:rPr lang="en-US" b="1" dirty="0">
                <a:solidFill>
                  <a:srgbClr val="000000"/>
                </a:solidFill>
                <a:latin typeface="Arial" panose="020B0604020202020204" pitchFamily="34" charset="0"/>
                <a:cs typeface="Arial" panose="020B0604020202020204" pitchFamily="34" charset="0"/>
              </a:rPr>
              <a:t>microarray and in situ hybridization</a:t>
            </a:r>
            <a:r>
              <a:rPr lang="en-US" dirty="0">
                <a:solidFill>
                  <a:srgbClr val="000000"/>
                </a:solidFill>
                <a:latin typeface="Arial" panose="020B0604020202020204" pitchFamily="34" charset="0"/>
                <a:cs typeface="Arial" panose="020B0604020202020204" pitchFamily="34" charset="0"/>
              </a:rPr>
              <a:t>) or amplified by PCR and sequenced (</a:t>
            </a:r>
            <a:r>
              <a:rPr lang="en-US" b="1" dirty="0">
                <a:solidFill>
                  <a:srgbClr val="000000"/>
                </a:solidFill>
                <a:latin typeface="Arial" panose="020B0604020202020204" pitchFamily="34" charset="0"/>
                <a:cs typeface="Arial" panose="020B0604020202020204" pitchFamily="34" charset="0"/>
              </a:rPr>
              <a:t>RNA seq</a:t>
            </a:r>
            <a:r>
              <a:rPr lang="en-US" dirty="0">
                <a:solidFill>
                  <a:srgbClr val="000000"/>
                </a:solidFill>
                <a:latin typeface="Arial" panose="020B0604020202020204" pitchFamily="34" charset="0"/>
                <a:cs typeface="Arial" panose="020B0604020202020204" pitchFamily="34" charset="0"/>
              </a:rPr>
              <a:t>).</a:t>
            </a:r>
          </a:p>
        </p:txBody>
      </p:sp>
      <p:sp>
        <p:nvSpPr>
          <p:cNvPr id="4" name="Rectangle 3">
            <a:extLst>
              <a:ext uri="{FF2B5EF4-FFF2-40B4-BE49-F238E27FC236}">
                <a16:creationId xmlns:a16="http://schemas.microsoft.com/office/drawing/2014/main" id="{7B0EE7DC-0DDC-4F44-A993-A647B7BE1447}"/>
              </a:ext>
            </a:extLst>
          </p:cNvPr>
          <p:cNvSpPr/>
          <p:nvPr/>
        </p:nvSpPr>
        <p:spPr bwMode="auto">
          <a:xfrm>
            <a:off x="0" y="5"/>
            <a:ext cx="12192000" cy="578967"/>
          </a:xfrm>
          <a:prstGeom prst="rect">
            <a:avLst/>
          </a:prstGeom>
          <a:gradFill flip="none" rotWithShape="1">
            <a:gsLst>
              <a:gs pos="0">
                <a:srgbClr val="009193">
                  <a:tint val="66000"/>
                  <a:satMod val="160000"/>
                </a:srgbClr>
              </a:gs>
              <a:gs pos="50000">
                <a:srgbClr val="009193">
                  <a:tint val="44500"/>
                  <a:satMod val="160000"/>
                </a:srgbClr>
              </a:gs>
              <a:gs pos="100000">
                <a:srgbClr val="009193">
                  <a:tint val="23500"/>
                  <a:satMod val="160000"/>
                </a:srgbClr>
              </a:gs>
            </a:gsLst>
            <a:lin ang="16200000" scaled="1"/>
            <a:tileRect/>
          </a:gra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5" name="Title 3">
            <a:extLst>
              <a:ext uri="{FF2B5EF4-FFF2-40B4-BE49-F238E27FC236}">
                <a16:creationId xmlns:a16="http://schemas.microsoft.com/office/drawing/2014/main" id="{7C6C2C73-A2F6-7B40-8CA8-44C7D702CA26}"/>
              </a:ext>
            </a:extLst>
          </p:cNvPr>
          <p:cNvSpPr txBox="1">
            <a:spLocks/>
          </p:cNvSpPr>
          <p:nvPr/>
        </p:nvSpPr>
        <p:spPr>
          <a:xfrm>
            <a:off x="1919139" y="68581"/>
            <a:ext cx="8173580" cy="4628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solidFill>
                  <a:srgbClr val="002060"/>
                </a:solidFill>
                <a:latin typeface="Arial" panose="020B0604020202020204" pitchFamily="34" charset="0"/>
                <a:cs typeface="Arial" panose="020B0604020202020204" pitchFamily="34" charset="0"/>
              </a:rPr>
              <a:t>Study of the Transcriptome</a:t>
            </a:r>
          </a:p>
        </p:txBody>
      </p:sp>
      <p:pic>
        <p:nvPicPr>
          <p:cNvPr id="3" name="Picture 2" descr="A circle with arrows and a circle with arrows&#10;&#10;Description automatically generated with medium confidence">
            <a:extLst>
              <a:ext uri="{FF2B5EF4-FFF2-40B4-BE49-F238E27FC236}">
                <a16:creationId xmlns:a16="http://schemas.microsoft.com/office/drawing/2014/main" id="{DD4BA7DF-B5A8-0550-A284-A5B18EBAC468}"/>
              </a:ext>
            </a:extLst>
          </p:cNvPr>
          <p:cNvPicPr>
            <a:picLocks noChangeAspect="1"/>
          </p:cNvPicPr>
          <p:nvPr/>
        </p:nvPicPr>
        <p:blipFill>
          <a:blip r:embed="rId2"/>
          <a:stretch>
            <a:fillRect/>
          </a:stretch>
        </p:blipFill>
        <p:spPr>
          <a:xfrm>
            <a:off x="3095832" y="3672270"/>
            <a:ext cx="4836885" cy="1571035"/>
          </a:xfrm>
          <a:prstGeom prst="rect">
            <a:avLst/>
          </a:prstGeom>
        </p:spPr>
      </p:pic>
    </p:spTree>
    <p:extLst>
      <p:ext uri="{BB962C8B-B14F-4D97-AF65-F5344CB8AC3E}">
        <p14:creationId xmlns:p14="http://schemas.microsoft.com/office/powerpoint/2010/main" val="516958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0EE7DC-0DDC-4F44-A993-A647B7BE1447}"/>
              </a:ext>
            </a:extLst>
          </p:cNvPr>
          <p:cNvSpPr/>
          <p:nvPr/>
        </p:nvSpPr>
        <p:spPr bwMode="auto">
          <a:xfrm>
            <a:off x="0" y="5"/>
            <a:ext cx="12192000" cy="578967"/>
          </a:xfrm>
          <a:prstGeom prst="rect">
            <a:avLst/>
          </a:prstGeom>
          <a:gradFill flip="none" rotWithShape="1">
            <a:gsLst>
              <a:gs pos="0">
                <a:srgbClr val="009193">
                  <a:tint val="66000"/>
                  <a:satMod val="160000"/>
                </a:srgbClr>
              </a:gs>
              <a:gs pos="50000">
                <a:srgbClr val="009193">
                  <a:tint val="44500"/>
                  <a:satMod val="160000"/>
                </a:srgbClr>
              </a:gs>
              <a:gs pos="100000">
                <a:srgbClr val="009193">
                  <a:tint val="23500"/>
                  <a:satMod val="160000"/>
                </a:srgbClr>
              </a:gs>
            </a:gsLst>
            <a:lin ang="16200000" scaled="1"/>
            <a:tileRect/>
          </a:gra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5" name="Title 3">
            <a:extLst>
              <a:ext uri="{FF2B5EF4-FFF2-40B4-BE49-F238E27FC236}">
                <a16:creationId xmlns:a16="http://schemas.microsoft.com/office/drawing/2014/main" id="{7C6C2C73-A2F6-7B40-8CA8-44C7D702CA26}"/>
              </a:ext>
            </a:extLst>
          </p:cNvPr>
          <p:cNvSpPr txBox="1">
            <a:spLocks/>
          </p:cNvSpPr>
          <p:nvPr/>
        </p:nvSpPr>
        <p:spPr>
          <a:xfrm>
            <a:off x="1919139" y="68581"/>
            <a:ext cx="8173580" cy="4628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solidFill>
                  <a:srgbClr val="002060"/>
                </a:solidFill>
                <a:latin typeface="Arial" panose="020B0604020202020204" pitchFamily="34" charset="0"/>
                <a:cs typeface="Arial" panose="020B0604020202020204" pitchFamily="34" charset="0"/>
              </a:rPr>
              <a:t>Microarray</a:t>
            </a:r>
          </a:p>
        </p:txBody>
      </p:sp>
      <p:pic>
        <p:nvPicPr>
          <p:cNvPr id="8" name="Picture 7" descr="A diagram of a couple of objects&#10;&#10;Description automatically generated">
            <a:extLst>
              <a:ext uri="{FF2B5EF4-FFF2-40B4-BE49-F238E27FC236}">
                <a16:creationId xmlns:a16="http://schemas.microsoft.com/office/drawing/2014/main" id="{7AD44F71-EB21-24A2-958E-96DAA8732F91}"/>
              </a:ext>
            </a:extLst>
          </p:cNvPr>
          <p:cNvPicPr>
            <a:picLocks noChangeAspect="1"/>
          </p:cNvPicPr>
          <p:nvPr/>
        </p:nvPicPr>
        <p:blipFill>
          <a:blip r:embed="rId2"/>
          <a:stretch>
            <a:fillRect/>
          </a:stretch>
        </p:blipFill>
        <p:spPr>
          <a:xfrm>
            <a:off x="903861" y="647548"/>
            <a:ext cx="9874627" cy="2180112"/>
          </a:xfrm>
          <a:prstGeom prst="rect">
            <a:avLst/>
          </a:prstGeom>
        </p:spPr>
      </p:pic>
      <p:sp>
        <p:nvSpPr>
          <p:cNvPr id="11" name="TextBox 10">
            <a:extLst>
              <a:ext uri="{FF2B5EF4-FFF2-40B4-BE49-F238E27FC236}">
                <a16:creationId xmlns:a16="http://schemas.microsoft.com/office/drawing/2014/main" id="{24785587-F59E-2F0E-649F-4376EB02F26E}"/>
              </a:ext>
            </a:extLst>
          </p:cNvPr>
          <p:cNvSpPr txBox="1"/>
          <p:nvPr/>
        </p:nvSpPr>
        <p:spPr>
          <a:xfrm>
            <a:off x="1059377" y="2827660"/>
            <a:ext cx="10073246" cy="4524315"/>
          </a:xfrm>
          <a:prstGeom prst="rect">
            <a:avLst/>
          </a:prstGeom>
          <a:noFill/>
        </p:spPr>
        <p:txBody>
          <a:bodyPr wrap="square">
            <a:spAutoFit/>
          </a:bodyPr>
          <a:lstStyle/>
          <a:p>
            <a:pPr marL="285750" indent="-285750">
              <a:buFont typeface="Arial" panose="020B0604020202020204" pitchFamily="34" charset="0"/>
              <a:buChar char="•"/>
            </a:pPr>
            <a:r>
              <a:rPr lang="en-US" dirty="0">
                <a:latin typeface="Arial" panose="020B0604020202020204" pitchFamily="34" charset="0"/>
              </a:rPr>
              <a:t>A</a:t>
            </a:r>
            <a:r>
              <a:rPr lang="en-US" dirty="0">
                <a:effectLst/>
                <a:latin typeface="Arial" panose="020B0604020202020204" pitchFamily="34" charset="0"/>
              </a:rPr>
              <a:t> collection of microscopic DNA spots or probes attached to a solid surface (membrane or glass). The probes are designed to bind to the mRNA of interest.</a:t>
            </a:r>
          </a:p>
          <a:p>
            <a:pPr marL="285750" indent="-285750">
              <a:buFont typeface="Arial" panose="020B0604020202020204" pitchFamily="34" charset="0"/>
              <a:buChar char="•"/>
            </a:pPr>
            <a:endParaRPr lang="en-US" dirty="0">
              <a:latin typeface="Arial" panose="020B0604020202020204" pitchFamily="34" charset="0"/>
            </a:endParaRPr>
          </a:p>
          <a:p>
            <a:pPr marL="285750" indent="-285750">
              <a:buFont typeface="Arial" panose="020B0604020202020204" pitchFamily="34" charset="0"/>
              <a:buChar char="•"/>
            </a:pPr>
            <a:r>
              <a:rPr lang="en-US" dirty="0">
                <a:effectLst/>
                <a:latin typeface="Arial" panose="020B0604020202020204" pitchFamily="34" charset="0"/>
              </a:rPr>
              <a:t>Probe-target hybridization is usually detected and quantified by detection of fluorophore-or chemiluminescence-labeled targets to determine relative abundance of target sequences. </a:t>
            </a:r>
          </a:p>
          <a:p>
            <a:pPr marL="285750" indent="-285750">
              <a:buFont typeface="Arial" panose="020B0604020202020204" pitchFamily="34" charset="0"/>
              <a:buChar char="•"/>
            </a:pPr>
            <a:endParaRPr lang="en-US" dirty="0">
              <a:effectLst/>
              <a:latin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rPr>
              <a:t>T</a:t>
            </a:r>
            <a:r>
              <a:rPr lang="en-US" dirty="0">
                <a:effectLst/>
                <a:latin typeface="Arial" panose="020B0604020202020204" pitchFamily="34" charset="0"/>
              </a:rPr>
              <a:t>he microarrays are scanned by a machine that uses a laser to excite the dye and measures the emission levels with a detector. Raw data is normalized and compared between 2 samples. </a:t>
            </a:r>
            <a:endParaRPr lang="en-US" dirty="0">
              <a:latin typeface="Arial" panose="020B0604020202020204" pitchFamily="34" charset="0"/>
            </a:endParaRPr>
          </a:p>
          <a:p>
            <a:pPr marL="285750" indent="-285750">
              <a:buFont typeface="Arial" panose="020B0604020202020204" pitchFamily="34" charset="0"/>
              <a:buChar char="•"/>
            </a:pPr>
            <a:endParaRPr lang="en-US" dirty="0">
              <a:effectLst/>
              <a:latin typeface="Arial" panose="020B0604020202020204" pitchFamily="34" charset="0"/>
            </a:endParaRPr>
          </a:p>
          <a:p>
            <a:pPr marL="285750" indent="-285750">
              <a:buFont typeface="Arial" panose="020B0604020202020204" pitchFamily="34" charset="0"/>
              <a:buChar char="•"/>
            </a:pPr>
            <a:r>
              <a:rPr lang="en-US" dirty="0">
                <a:effectLst/>
                <a:latin typeface="Arial" panose="020B0604020202020204" pitchFamily="34" charset="0"/>
              </a:rPr>
              <a:t>Main limitations are a reference genome and transcriptome need to be available and you’re limited to preselected probes.</a:t>
            </a:r>
          </a:p>
          <a:p>
            <a:pPr marL="285750" indent="-285750">
              <a:buFont typeface="Arial" panose="020B0604020202020204" pitchFamily="34" charset="0"/>
              <a:buChar char="•"/>
            </a:pPr>
            <a:endParaRPr lang="en-US" dirty="0">
              <a:latin typeface="Arial" panose="020B0604020202020204" pitchFamily="34" charset="0"/>
            </a:endParaRPr>
          </a:p>
          <a:p>
            <a:pPr marL="285750" indent="-285750">
              <a:buFont typeface="Arial" panose="020B0604020202020204" pitchFamily="34" charset="0"/>
              <a:buChar char="•"/>
            </a:pPr>
            <a:r>
              <a:rPr lang="en-US" dirty="0">
                <a:effectLst/>
                <a:latin typeface="Arial" panose="020B0604020202020204" pitchFamily="34" charset="0"/>
              </a:rPr>
              <a:t>Sensitivity as gene expression measurement is also  limited by background at the low end and signal saturation at the high end. </a:t>
            </a:r>
          </a:p>
          <a:p>
            <a:pPr marL="285750" indent="-285750">
              <a:buFont typeface="Arial" panose="020B0604020202020204" pitchFamily="34" charset="0"/>
              <a:buChar char="•"/>
            </a:pPr>
            <a:endParaRPr lang="en-US" dirty="0">
              <a:effectLst/>
              <a:latin typeface="Arial" panose="020B0604020202020204" pitchFamily="34" charset="0"/>
            </a:endParaRPr>
          </a:p>
          <a:p>
            <a:pPr marL="285750" indent="-285750">
              <a:buFont typeface="Arial" panose="020B0604020202020204" pitchFamily="34" charset="0"/>
              <a:buChar char="•"/>
            </a:pPr>
            <a:endParaRPr lang="en-US" dirty="0">
              <a:effectLst/>
              <a:latin typeface="Arial" panose="020B0604020202020204" pitchFamily="34" charset="0"/>
            </a:endParaRPr>
          </a:p>
        </p:txBody>
      </p:sp>
    </p:spTree>
    <p:extLst>
      <p:ext uri="{BB962C8B-B14F-4D97-AF65-F5344CB8AC3E}">
        <p14:creationId xmlns:p14="http://schemas.microsoft.com/office/powerpoint/2010/main" val="707079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0EE7DC-0DDC-4F44-A993-A647B7BE1447}"/>
              </a:ext>
            </a:extLst>
          </p:cNvPr>
          <p:cNvSpPr/>
          <p:nvPr/>
        </p:nvSpPr>
        <p:spPr bwMode="auto">
          <a:xfrm>
            <a:off x="0" y="5"/>
            <a:ext cx="12192000" cy="578967"/>
          </a:xfrm>
          <a:prstGeom prst="rect">
            <a:avLst/>
          </a:prstGeom>
          <a:gradFill flip="none" rotWithShape="1">
            <a:gsLst>
              <a:gs pos="0">
                <a:srgbClr val="009193">
                  <a:tint val="66000"/>
                  <a:satMod val="160000"/>
                </a:srgbClr>
              </a:gs>
              <a:gs pos="50000">
                <a:srgbClr val="009193">
                  <a:tint val="44500"/>
                  <a:satMod val="160000"/>
                </a:srgbClr>
              </a:gs>
              <a:gs pos="100000">
                <a:srgbClr val="009193">
                  <a:tint val="23500"/>
                  <a:satMod val="160000"/>
                </a:srgbClr>
              </a:gs>
            </a:gsLst>
            <a:lin ang="16200000" scaled="1"/>
            <a:tileRect/>
          </a:gra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5" name="Title 3">
            <a:extLst>
              <a:ext uri="{FF2B5EF4-FFF2-40B4-BE49-F238E27FC236}">
                <a16:creationId xmlns:a16="http://schemas.microsoft.com/office/drawing/2014/main" id="{7C6C2C73-A2F6-7B40-8CA8-44C7D702CA26}"/>
              </a:ext>
            </a:extLst>
          </p:cNvPr>
          <p:cNvSpPr txBox="1">
            <a:spLocks/>
          </p:cNvSpPr>
          <p:nvPr/>
        </p:nvSpPr>
        <p:spPr>
          <a:xfrm>
            <a:off x="1919139" y="68581"/>
            <a:ext cx="8173580" cy="4628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solidFill>
                  <a:srgbClr val="002060"/>
                </a:solidFill>
                <a:latin typeface="Arial" panose="020B0604020202020204" pitchFamily="34" charset="0"/>
                <a:cs typeface="Arial" panose="020B0604020202020204" pitchFamily="34" charset="0"/>
              </a:rPr>
              <a:t>Overview of Bulk RNA-seq </a:t>
            </a:r>
          </a:p>
        </p:txBody>
      </p:sp>
      <p:sp>
        <p:nvSpPr>
          <p:cNvPr id="3" name="TextBox 2">
            <a:extLst>
              <a:ext uri="{FF2B5EF4-FFF2-40B4-BE49-F238E27FC236}">
                <a16:creationId xmlns:a16="http://schemas.microsoft.com/office/drawing/2014/main" id="{B9058F1B-8D3D-39AD-6918-3AAFCEC2A79A}"/>
              </a:ext>
            </a:extLst>
          </p:cNvPr>
          <p:cNvSpPr txBox="1"/>
          <p:nvPr/>
        </p:nvSpPr>
        <p:spPr>
          <a:xfrm>
            <a:off x="1366636" y="742139"/>
            <a:ext cx="9570538" cy="6463308"/>
          </a:xfrm>
          <a:prstGeom prst="rect">
            <a:avLst/>
          </a:prstGeom>
          <a:noFill/>
        </p:spPr>
        <p:txBody>
          <a:bodyPr wrap="square">
            <a:spAutoFit/>
          </a:bodyPr>
          <a:lstStyle/>
          <a:p>
            <a:pPr marL="285750" indent="-285750">
              <a:buFont typeface="Arial" panose="020B0604020202020204" pitchFamily="34" charset="0"/>
              <a:buChar char="•"/>
            </a:pPr>
            <a:endParaRPr lang="en-US" b="0" i="0" dirty="0">
              <a:solidFill>
                <a:srgbClr val="000000"/>
              </a:solidFill>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b="0" i="0" dirty="0">
              <a:solidFill>
                <a:srgbClr val="000000"/>
              </a:solidFill>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b="0" i="0" dirty="0">
              <a:solidFill>
                <a:srgbClr val="000000"/>
              </a:solidFill>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b="0" i="0" dirty="0">
              <a:solidFill>
                <a:srgbClr val="000000"/>
              </a:solidFill>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Next generation sequencing (NGS) refers to highly parallelized sequencing of millions of cDNA fragments at the same time in </a:t>
            </a:r>
            <a:r>
              <a:rPr lang="en-US" dirty="0">
                <a:solidFill>
                  <a:srgbClr val="000000"/>
                </a:solidFill>
                <a:latin typeface="Arial" panose="020B0604020202020204" pitchFamily="34" charset="0"/>
                <a:cs typeface="Arial" panose="020B0604020202020204" pitchFamily="34" charset="0"/>
              </a:rPr>
              <a:t>a </a:t>
            </a:r>
            <a:r>
              <a:rPr lang="en-US" b="1" dirty="0">
                <a:solidFill>
                  <a:srgbClr val="000000"/>
                </a:solidFill>
                <a:latin typeface="Arial" panose="020B0604020202020204" pitchFamily="34" charset="0"/>
                <a:cs typeface="Arial" panose="020B0604020202020204" pitchFamily="34" charset="0"/>
              </a:rPr>
              <a:t>quantitative</a:t>
            </a:r>
            <a:r>
              <a:rPr lang="en-US" dirty="0">
                <a:solidFill>
                  <a:srgbClr val="000000"/>
                </a:solidFill>
                <a:latin typeface="Arial" panose="020B0604020202020204" pitchFamily="34" charset="0"/>
                <a:cs typeface="Arial" panose="020B0604020202020204" pitchFamily="34" charset="0"/>
              </a:rPr>
              <a:t> manner.</a:t>
            </a:r>
          </a:p>
          <a:p>
            <a:pPr marL="285750" indent="-285750">
              <a:buFont typeface="Arial" panose="020B0604020202020204" pitchFamily="34" charset="0"/>
              <a:buChar char="•"/>
            </a:pPr>
            <a:endParaRPr lang="en-US"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Unlike hybridization techniques such as microarray, RNA-seq analysis is not limited to known genomic sequences. Can detection of novel transcripts, SNPs or other alterations.</a:t>
            </a:r>
          </a:p>
          <a:p>
            <a:pPr marL="285750" indent="-285750">
              <a:buFont typeface="Arial" panose="020B0604020202020204" pitchFamily="34" charset="0"/>
              <a:buChar char="•"/>
            </a:pPr>
            <a:endParaRPr lang="en-US"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p:txBody>
      </p:sp>
      <p:pic>
        <p:nvPicPr>
          <p:cNvPr id="17" name="Picture 16" descr="A diagram of a scientific experiment&#10;&#10;Description automatically generated">
            <a:extLst>
              <a:ext uri="{FF2B5EF4-FFF2-40B4-BE49-F238E27FC236}">
                <a16:creationId xmlns:a16="http://schemas.microsoft.com/office/drawing/2014/main" id="{167D66E3-E935-E3FC-3668-B9B1E95388C9}"/>
              </a:ext>
            </a:extLst>
          </p:cNvPr>
          <p:cNvPicPr>
            <a:picLocks noChangeAspect="1"/>
          </p:cNvPicPr>
          <p:nvPr/>
        </p:nvPicPr>
        <p:blipFill>
          <a:blip r:embed="rId2"/>
          <a:stretch>
            <a:fillRect/>
          </a:stretch>
        </p:blipFill>
        <p:spPr>
          <a:xfrm>
            <a:off x="3341914" y="786671"/>
            <a:ext cx="4746704" cy="4123533"/>
          </a:xfrm>
          <a:prstGeom prst="rect">
            <a:avLst/>
          </a:prstGeom>
        </p:spPr>
      </p:pic>
    </p:spTree>
    <p:extLst>
      <p:ext uri="{BB962C8B-B14F-4D97-AF65-F5344CB8AC3E}">
        <p14:creationId xmlns:p14="http://schemas.microsoft.com/office/powerpoint/2010/main" val="3360666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8" end="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0EE7DC-0DDC-4F44-A993-A647B7BE1447}"/>
              </a:ext>
            </a:extLst>
          </p:cNvPr>
          <p:cNvSpPr/>
          <p:nvPr/>
        </p:nvSpPr>
        <p:spPr bwMode="auto">
          <a:xfrm>
            <a:off x="0" y="5"/>
            <a:ext cx="12192000" cy="578967"/>
          </a:xfrm>
          <a:prstGeom prst="rect">
            <a:avLst/>
          </a:prstGeom>
          <a:gradFill flip="none" rotWithShape="1">
            <a:gsLst>
              <a:gs pos="0">
                <a:srgbClr val="009193">
                  <a:tint val="66000"/>
                  <a:satMod val="160000"/>
                </a:srgbClr>
              </a:gs>
              <a:gs pos="50000">
                <a:srgbClr val="009193">
                  <a:tint val="44500"/>
                  <a:satMod val="160000"/>
                </a:srgbClr>
              </a:gs>
              <a:gs pos="100000">
                <a:srgbClr val="009193">
                  <a:tint val="23500"/>
                  <a:satMod val="160000"/>
                </a:srgbClr>
              </a:gs>
            </a:gsLst>
            <a:lin ang="16200000" scaled="1"/>
            <a:tileRect/>
          </a:gradFill>
          <a:ln w="19050" algn="ctr">
            <a:noFill/>
            <a:miter lim="800000"/>
            <a:headEnd/>
            <a:tailEnd/>
          </a:ln>
        </p:spPr>
        <p:txBody>
          <a:bodyPr wrap="none" rtlCol="0" anchor="ctr"/>
          <a:lstStyle/>
          <a:p>
            <a:pPr algn="ctr">
              <a:lnSpc>
                <a:spcPct val="90000"/>
              </a:lnSpc>
            </a:pPr>
            <a:endParaRPr lang="en-US" sz="1600" b="1" dirty="0" err="1">
              <a:solidFill>
                <a:schemeClr val="bg1"/>
              </a:solidFill>
              <a:latin typeface="+mj-lt"/>
            </a:endParaRPr>
          </a:p>
        </p:txBody>
      </p:sp>
      <p:sp>
        <p:nvSpPr>
          <p:cNvPr id="5" name="Title 3">
            <a:extLst>
              <a:ext uri="{FF2B5EF4-FFF2-40B4-BE49-F238E27FC236}">
                <a16:creationId xmlns:a16="http://schemas.microsoft.com/office/drawing/2014/main" id="{7C6C2C73-A2F6-7B40-8CA8-44C7D702CA26}"/>
              </a:ext>
            </a:extLst>
          </p:cNvPr>
          <p:cNvSpPr txBox="1">
            <a:spLocks/>
          </p:cNvSpPr>
          <p:nvPr/>
        </p:nvSpPr>
        <p:spPr>
          <a:xfrm>
            <a:off x="1919139" y="68581"/>
            <a:ext cx="8173580" cy="4628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solidFill>
                  <a:srgbClr val="002060"/>
                </a:solidFill>
                <a:latin typeface="Arial" panose="020B0604020202020204" pitchFamily="34" charset="0"/>
                <a:cs typeface="Arial" panose="020B0604020202020204" pitchFamily="34" charset="0"/>
              </a:rPr>
              <a:t>RNA-seq Experimental Design</a:t>
            </a:r>
          </a:p>
        </p:txBody>
      </p:sp>
      <p:sp>
        <p:nvSpPr>
          <p:cNvPr id="3" name="TextBox 2">
            <a:extLst>
              <a:ext uri="{FF2B5EF4-FFF2-40B4-BE49-F238E27FC236}">
                <a16:creationId xmlns:a16="http://schemas.microsoft.com/office/drawing/2014/main" id="{9933D08A-41F6-CE1F-05B5-AE12DEB8FAB7}"/>
              </a:ext>
            </a:extLst>
          </p:cNvPr>
          <p:cNvSpPr txBox="1"/>
          <p:nvPr/>
        </p:nvSpPr>
        <p:spPr>
          <a:xfrm>
            <a:off x="745177" y="935620"/>
            <a:ext cx="9550729" cy="5355312"/>
          </a:xfrm>
          <a:prstGeom prst="rect">
            <a:avLst/>
          </a:prstGeom>
          <a:noFill/>
        </p:spPr>
        <p:txBody>
          <a:bodyPr wrap="square">
            <a:spAutoFit/>
          </a:bodyPr>
          <a:lstStyle/>
          <a:p>
            <a:pPr marL="285750" indent="-285750">
              <a:buFont typeface="Arial" panose="020B0604020202020204" pitchFamily="34" charset="0"/>
              <a:buChar char="•"/>
            </a:pPr>
            <a:r>
              <a:rPr lang="en-US" i="0" dirty="0">
                <a:solidFill>
                  <a:srgbClr val="222222"/>
                </a:solidFill>
                <a:effectLst/>
                <a:latin typeface="Arial" panose="020B0604020202020204" pitchFamily="34" charset="0"/>
              </a:rPr>
              <a:t>The experimental design and analysis is an important criteria for RNA-Seq-based transcriptome research.</a:t>
            </a:r>
          </a:p>
          <a:p>
            <a:pPr marL="285750" indent="-285750">
              <a:buFont typeface="Arial" panose="020B0604020202020204" pitchFamily="34" charset="0"/>
              <a:buChar char="•"/>
            </a:pPr>
            <a:endParaRPr lang="en-US" i="0" dirty="0">
              <a:solidFill>
                <a:srgbClr val="222222"/>
              </a:solidFill>
              <a:effectLst/>
              <a:latin typeface="Arial" panose="020B0604020202020204" pitchFamily="34" charset="0"/>
            </a:endParaRPr>
          </a:p>
          <a:p>
            <a:pPr marL="285750" indent="-285750">
              <a:buFont typeface="Arial" panose="020B0604020202020204" pitchFamily="34" charset="0"/>
              <a:buChar char="•"/>
            </a:pPr>
            <a:r>
              <a:rPr lang="en-US" dirty="0">
                <a:solidFill>
                  <a:srgbClr val="222222"/>
                </a:solidFill>
                <a:latin typeface="Arial" panose="020B0604020202020204" pitchFamily="34" charset="0"/>
              </a:rPr>
              <a:t>Technical and biological replicates of your samples are needed to understand the level of noise. </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dirty="0">
                <a:solidFill>
                  <a:srgbClr val="222222"/>
                </a:solidFill>
                <a:latin typeface="Arial" panose="020B0604020202020204" pitchFamily="34" charset="0"/>
              </a:rPr>
              <a:t>After the experimental design, the next step is the RNA preparation and library construction, which starts with total RNA isolation from the tissue or cell of interest. </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dirty="0">
                <a:solidFill>
                  <a:srgbClr val="222222"/>
                </a:solidFill>
                <a:latin typeface="Arial" panose="020B0604020202020204" pitchFamily="34" charset="0"/>
              </a:rPr>
              <a:t>It is important to check the quality of RNA before proceeding to the further downstream step, and this can be done by using the Agilent Bioanalyzer, which provides representative values as RNA integrity numbers (RIN). </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b="0" i="0" dirty="0">
                <a:solidFill>
                  <a:srgbClr val="222222"/>
                </a:solidFill>
                <a:effectLst/>
                <a:latin typeface="Arial" panose="020B0604020202020204" pitchFamily="34" charset="0"/>
              </a:rPr>
              <a:t>Total RNA is comprised of rRNA, pre-mRNA, mRNA, and various ncRNA. The total RNA samples could be either enriched or depleted to obtain particular species of RNA.</a:t>
            </a:r>
          </a:p>
          <a:p>
            <a:pPr marL="742950" lvl="1" indent="-285750">
              <a:buFont typeface="Arial" panose="020B0604020202020204" pitchFamily="34" charset="0"/>
              <a:buChar char="•"/>
            </a:pPr>
            <a:r>
              <a:rPr lang="en-US" b="0" i="0" dirty="0">
                <a:solidFill>
                  <a:srgbClr val="222222"/>
                </a:solidFill>
                <a:effectLst/>
                <a:latin typeface="Arial" panose="020B0604020202020204" pitchFamily="34" charset="0"/>
              </a:rPr>
              <a:t>Poly-A selection and enrichment are done for sequencing mRNA</a:t>
            </a:r>
          </a:p>
          <a:p>
            <a:pPr marL="742950" lvl="1" indent="-285750">
              <a:buFont typeface="Arial" panose="020B0604020202020204" pitchFamily="34" charset="0"/>
              <a:buChar char="•"/>
            </a:pPr>
            <a:r>
              <a:rPr lang="en-US" dirty="0" err="1">
                <a:solidFill>
                  <a:srgbClr val="222222"/>
                </a:solidFill>
                <a:latin typeface="Arial" panose="020B0604020202020204" pitchFamily="34" charset="0"/>
              </a:rPr>
              <a:t>R</a:t>
            </a:r>
            <a:r>
              <a:rPr lang="en-US" b="0" i="0" dirty="0" err="1">
                <a:solidFill>
                  <a:srgbClr val="222222"/>
                </a:solidFill>
                <a:effectLst/>
                <a:latin typeface="Arial" panose="020B0604020202020204" pitchFamily="34" charset="0"/>
              </a:rPr>
              <a:t>ibo</a:t>
            </a:r>
            <a:r>
              <a:rPr lang="en-US" b="0" i="0" dirty="0">
                <a:solidFill>
                  <a:srgbClr val="222222"/>
                </a:solidFill>
                <a:effectLst/>
                <a:latin typeface="Arial" panose="020B0604020202020204" pitchFamily="34" charset="0"/>
              </a:rPr>
              <a:t>-depletion is performed for the sequencing of mRNA, pre-mRNA, and ncRNA.</a:t>
            </a: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endParaRPr lang="en-US" i="0" dirty="0">
              <a:solidFill>
                <a:srgbClr val="222222"/>
              </a:solidFill>
              <a:effectLst/>
              <a:latin typeface="Arial" panose="020B0604020202020204" pitchFamily="34" charset="0"/>
            </a:endParaRPr>
          </a:p>
        </p:txBody>
      </p:sp>
    </p:spTree>
    <p:extLst>
      <p:ext uri="{BB962C8B-B14F-4D97-AF65-F5344CB8AC3E}">
        <p14:creationId xmlns:p14="http://schemas.microsoft.com/office/powerpoint/2010/main" val="1729227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D" val="68f85b2efdee20f20a703295"/>
  <p:tag name="FIGURESLIDEID" val="3acdcd55-e5cc-48d0-8e0b-7119844b9b16"/>
  <p:tag name="SELECTIONIDS" val="8fec6d66-4893-4089-92b6-a079928bb9e9"/>
  <p:tag name="TRANSPARENTBACKGROUND" val="true"/>
  <p:tag name="VERSION" val="1761110085145"/>
  <p:tag name="TITLE" val="Overview of Chromatin"/>
  <p:tag name="CREATORNAME" val="Zulekha Qadeer"/>
  <p:tag name="DATEINSERTED" val="1761110085351"/>
  <p:tag name="DPI" val="300"/>
  <p:tag name="BIOJSON" val="{&quot;id&quot;:&quot;fb28013c-4707-49e8-b0bb-bb3a7732c88e&quot;,&quot;objects&quot;:{&quot;8fec6d66-4893-4089-92b6-a079928bb9e9&quot;:{&quot;relativeTransform&quot;:{&quot;translate&quot;:{&quot;x&quot;:236.8782484988114,&quot;y&quot;:-57.08784467400441},&quot;rotate&quot;:0,&quot;skewX&quot;:0,&quot;scale&quot;:{&quot;x&quot;:1,&quot;y&quot;:1}},&quot;type&quot;:&quot;FIGURE_OBJECT&quot;,&quot;id&quot;:&quot;8fec6d66-4893-4089-92b6-a079928bb9e9&quot;,&quot;name&quot;:&quot;Nucleosome (editable)&quot;,&quot;displayName&quot;:&quot;Nucleosome (editable)&quot;,&quot;opacity&quot;:0.33,&quot;source&quot;:{&quot;id&quot;:&quot;5ea378024e503c00b30447a6&quot;,&quot;type&quot;:&quot;ASSETS&quot;},&quot;pathStyles&quot;:[{&quot;type&quot;:&quot;FILL&quot;,&quot;fillStyle&quot;:&quot;rgb(0,0,0)&quot;}],&quot;isLocked&quot;:false,&quot;parent&quot;:{&quot;type&quot;:&quot;CHILD&quot;,&quot;parentId&quot;:&quot;3acdcd55-e5cc-48d0-8e0b-7119844b9b16&quot;,&quot;order&quot;:&quot;4&quot;},&quot;isPremium&quot;:true},&quot;acfc5b58-150b-4cbf-b7b8-32a3a16367c6&quot;:{&quot;type&quot;:&quot;FIGURE_OBJECT&quot;,&quot;id&quot;:&quot;acfc5b58-150b-4cbf-b7b8-32a3a16367c6&quot;,&quot;name&quot;:&quot;Histone monomer 2 (top)&quot;,&quot;relativeTransform&quot;:{&quot;translate&quot;:{&quot;x&quot;:-20.430627650514097,&quot;y&quot;:0.20822810685277449},&quot;rotate&quot;:0,&quot;skewX&quot;:0,&quot;scale&quot;:{&quot;x&quot;:0.19515115220769286,&quot;y&quot;:0.19515115220769286}},&quot;opacity&quot;:1,&quot;image&quot;:{&quot;url&quot;:&quot;https://icons.cdn.biorender.com/biorender/5ea375501377920028d0a52e/5ea374f61377920028d0a52b.png&quot;,&quot;fallbackUrl&quot;:&quot;sources/icons/5ea375501377920028d0a52e/5ea374f61377920028d0a52b.svg&quot;,&quot;size&quot;:{&quot;x&quot;:142,&quot;y&quot;:192},&quot;isPremium&quot;:false},&quot;source&quot;:{&quot;id&quot;:&quot;5ea374f61377920028d0a52b&quot;,&quot;type&quot;:&quot;ASSETS&quot;},&quot;pathStyles&quot;:[{&quot;type&quot;:&quot;FILL&quot;,&quot;fillStyle&quot;:&quot;rgb(0,0,0)&quot;}],&quot;isLocked&quot;:false,&quot;parent&quot;:{&quot;type&quot;:&quot;CHILD&quot;,&quot;parentId&quot;:&quot;8fec6d66-4893-4089-92b6-a079928bb9e9&quot;,&quot;order&quot;:&quot;1&quot;}},&quot;a796dca8-edf9-44fc-8a34-540c4aa9c7c6&quot;:{&quot;type&quot;:&quot;FIGURE_OBJECT&quot;,&quot;id&quot;:&quot;a796dca8-edf9-44fc-8a34-540c4aa9c7c6&quot;,&quot;name&quot;:&quot;Histone monomer 1 (top)&quot;,&quot;relativeTransform&quot;:{&quot;translate&quot;:{&quot;x&quot;:-14.314529841679994,&quot;y&quot;:-13.409866391074008},&quot;rotate&quot;:0,&quot;skewX&quot;:0,&quot;scale&quot;:{&quot;x&quot;:0.1979019449000113,&quot;y&quot;:0.1979019449000112}},&quot;opacity&quot;:1,&quot;image&quot;:{&quot;url&quot;:&quot;https://icons.cdn.biorender.com/biorender/5ea374de1377920028d0a518/5ea3719f1377920028d0a515.png&quot;,&quot;fallbackUrl&quot;:&quot;sources/icons/5ea374de1377920028d0a518/5ea3719f1377920028d0a515.svg&quot;,&quot;size&quot;:{&quot;x&quot;:141,&quot;y&quot;:176},&quot;isPremium&quot;:false},&quot;source&quot;:{&quot;id&quot;:&quot;5ea3719f1377920028d0a515&quot;,&quot;type&quot;:&quot;ASSETS&quot;},&quot;pathStyles&quot;:[{&quot;type&quot;:&quot;FILL&quot;,&quot;fillStyle&quot;:&quot;rgb(0,0,0)&quot;}],&quot;isLocked&quot;:false,&quot;parent&quot;:{&quot;type&quot;:&quot;CHILD&quot;,&quot;parentId&quot;:&quot;8fec6d66-4893-4089-92b6-a079928bb9e9&quot;,&quot;order&quot;:&quot;2&quot;}},&quot;6ac4a4cc-e196-4573-9711-683262c7c69f&quot;:{&quot;type&quot;:&quot;FIGURE_OBJECT&quot;,&quot;id&quot;:&quot;6ac4a4cc-e196-4573-9711-683262c7c69f&quot;,&quot;name&quot;:&quot;Histone monomer 5 (side) &quot;,&quot;relativeTransform&quot;:{&quot;translate&quot;:{&quot;x&quot;:9.29268769549055,&quot;y&quot;:-3.1124316117425006},&quot;rotate&quot;:0,&quot;skewX&quot;:0,&quot;scale&quot;:{&quot;x&quot;:0.2020311608756372,&quot;y&quot;:0.2020311608756371}},&quot;opacity&quot;:1,&quot;image&quot;:{&quot;url&quot;:&quot;https://icons.cdn.biorender.com/biorender/5ea376431377920028d0a570/5ea376131377920028d0a56d.png&quot;,&quot;fallbackUrl&quot;:&quot;sources/icons/5ea376431377920028d0a570/5ea376131377920028d0a56d.svg&quot;,&quot;size&quot;:{&quot;x&quot;:156,&quot;y&quot;:157},&quot;isPremium&quot;:false},&quot;source&quot;:{&quot;id&quot;:&quot;5ea376131377920028d0a56d&quot;,&quot;type&quot;:&quot;ASSETS&quot;},&quot;pathStyles&quot;:[{&quot;type&quot;:&quot;FILL&quot;,&quot;fillStyle&quot;:&quot;rgb(0,0,0)&quot;}],&quot;isLocked&quot;:false,&quot;parent&quot;:{&quot;type&quot;:&quot;CHILD&quot;,&quot;parentId&quot;:&quot;8fec6d66-4893-4089-92b6-a079928bb9e9&quot;,&quot;order&quot;:&quot;3&quot;}},&quot;5eab9a0f-2eb8-48c3-a565-9036c9f508f7&quot;:{&quot;type&quot;:&quot;FIGURE_OBJECT&quot;,&quot;id&quot;:&quot;5eab9a0f-2eb8-48c3-a565-9036c9f508f7&quot;,&quot;name&quot;:&quot;Histone monomer 6 (side) &quot;,&quot;relativeTransform&quot;:{&quot;translate&quot;:{&quot;x&quot;:-0.8153734248472844,&quot;y&quot;:18.11045263413052},&quot;rotate&quot;:0,&quot;skewX&quot;:0,&quot;scale&quot;:{&quot;x&quot;:0.19712844818828532,&quot;y&quot;:0.1971284481882854}},&quot;opacity&quot;:1,&quot;image&quot;:{&quot;url&quot;:&quot;https://icons.cdn.biorender.com/biorender/5ea3766a1377920028d0a586/5ea376441377920028d0a583.png&quot;,&quot;fallbackUrl&quot;:&quot;sources/icons/5ea3766a1377920028d0a586/5ea376441377920028d0a583.svg&quot;,&quot;size&quot;:{&quot;x&quot;:156,&quot;y&quot;:129},&quot;isPremium&quot;:false},&quot;source&quot;:{&quot;id&quot;:&quot;5ea376441377920028d0a583&quot;,&quot;type&quot;:&quot;ASSETS&quot;},&quot;pathStyles&quot;:[{&quot;type&quot;:&quot;FILL&quot;,&quot;fillStyle&quot;:&quot;rgb(0,0,0)&quot;}],&quot;isLocked&quot;:false,&quot;parent&quot;:{&quot;type&quot;:&quot;CHILD&quot;,&quot;parentId&quot;:&quot;8fec6d66-4893-4089-92b6-a079928bb9e9&quot;,&quot;order&quot;:&quot;5&quot;}},&quot;f1c3dfa1-dde5-4600-940b-2e798158ff87&quot;:{&quot;type&quot;:&quot;FIGURE_OBJECT&quot;,&quot;id&quot;:&quot;f1c3dfa1-dde5-4600-940b-2e798158ff87&quot;,&quot;name&quot;:&quot;Histone monomer 4 &quot;,&quot;relativeTransform&quot;:{&quot;translate&quot;:{&quot;x&quot;:-10.84394677971494,&quot;y&quot;:9.350680924708184},&quot;rotate&quot;:0,&quot;skewX&quot;:0,&quot;scale&quot;:{&quot;x&quot;:0.19648837234065525,&quot;y&quot;:0.19648837234065525}},&quot;opacity&quot;:1,&quot;image&quot;:{&quot;url&quot;:&quot;https://icons.cdn.biorender.com/biorender/5ea375c31377920028d0a55a/5ea375961377920028d0a557.png&quot;,&quot;fallbackUrl&quot;:&quot;sources/icons/5ea375c31377920028d0a55a/5ea375961377920028d0a557.svg&quot;,&quot;size&quot;:{&quot;x&quot;:155,&quot;y&quot;:172},&quot;isPremium&quot;:false},&quot;source&quot;:{&quot;id&quot;:&quot;5ea375961377920028d0a557&quot;,&quot;type&quot;:&quot;ASSETS&quot;},&quot;pathStyles&quot;:[{&quot;type&quot;:&quot;FILL&quot;,&quot;fillStyle&quot;:&quot;rgb(0,0,0)&quot;}],&quot;isLocked&quot;:false,&quot;parent&quot;:{&quot;type&quot;:&quot;CHILD&quot;,&quot;parentId&quot;:&quot;8fec6d66-4893-4089-92b6-a079928bb9e9&quot;,&quot;order&quot;:&quot;55&quot;}},&quot;ab5356ee-1e42-405c-bb2c-e9443af2a745&quot;:{&quot;type&quot;:&quot;FIGURE_OBJECT&quot;,&quot;id&quot;:&quot;ab5356ee-1e42-405c-bb2c-e9443af2a745&quot;,&quot;relativeTransform&quot;:{&quot;translate&quot;:{&quot;x&quot;:3.140735217459192,&quot;y&quot;:6.340695453920299},&quot;rotate&quot;:0},&quot;opacity&quot;:1,&quot;path&quot;:{&quot;type&quot;:&quot;POLY_LINE&quot;,&quot;points&quot;:[{&quot;x&quot;:-9.945661521953463,&quot;y&quot;:20.52104045500735},{&quot;x&quot;:0.523455869576532,&quot;y&quot;:10.051923063477355},{&quot;x&quot;:9.945661521953463,&quot;y&quot;:-9.839399980429462},{&quot;x&quot;:9.945661521953463,&quot;y&quot;:-20.52104045500735}],&quot;closed&quot;:false,&quot;cornerRounding&quot;:{&quot;type&quot;:&quot;ARC_LENGTH&quot;,&quot;global&quot;:43.1668102797462}},&quot;pathStyles&quot;:[{&quot;type&quot;:&quot;FILL&quot;,&quot;fillStyle&quot;:&quot;rgba(0,0,0,0)&quot;},{&quot;type&quot;:&quot;STROKE&quot;,&quot;strokeStyle&quot;:&quot;rgba(23,23,23,1)&quot;,&quot;lineWidth&quot;:0.9452236405732,&quot;lineJoin&quot;:&quot;round&quot;}],&quot;pathMarkers&quot;:{},&quot;isLocked&quot;:false,&quot;parent&quot;:{&quot;type&quot;:&quot;CHILD&quot;,&quot;parentId&quot;:&quot;8fec6d66-4893-4089-92b6-a079928bb9e9&quot;,&quot;order&quot;:&quot;6&quot;}},&quot;9a7a82df-c2b1-4990-8905-e61c74552024&quot;:{&quot;type&quot;:&quot;FIGURE_OBJECT&quot;,&quot;id&quot;:&quot;9a7a82df-c2b1-4990-8905-e61c74552024&quot;,&quot;name&quot;:&quot;Histone monomer 3 &quot;,&quot;relativeTransform&quot;:{&quot;translate&quot;:{&quot;x&quot;:0.14342601200199442,&quot;y&quot;:-8.790645911718697},&quot;rotate&quot;:0,&quot;skewX&quot;:0,&quot;scale&quot;:{&quot;x&quot;:0.1982377919459128,&quot;y&quot;:0.1982377919459128}},&quot;opacity&quot;:1,&quot;image&quot;:{&quot;url&quot;:&quot;https://icons.cdn.biorender.com/biorender/5ea375941377920028d0a544/5ea375511377920028d0a541.png&quot;,&quot;fallbackUrl&quot;:&quot;sources/icons/5ea375941377920028d0a544/5ea375511377920028d0a541.svg&quot;,&quot;size&quot;:{&quot;x&quot;:155,&quot;y&quot;:160},&quot;isPremium&quot;:false},&quot;source&quot;:{&quot;id&quot;:&quot;5ea375511377920028d0a541&quot;,&quot;type&quot;:&quot;ASSETS&quot;},&quot;pathStyles&quot;:[{&quot;type&quot;:&quot;FILL&quot;,&quot;fillStyle&quot;:&quot;rgb(0,0,0)&quot;}],&quot;isLocked&quot;:false,&quot;parent&quot;:{&quot;type&quot;:&quot;CHILD&quot;,&quot;parentId&quot;:&quot;8fec6d66-4893-4089-92b6-a079928bb9e9&quot;,&quot;order&quot;:&quot;7&quot;}},&quot;ce4531ce-f6ef-4c09-bfe9-9a2e84626227&quot;:{&quot;type&quot;:&quot;FIGURE_OBJECT&quot;,&quot;id&quot;:&quot;ce4531ce-f6ef-4c09-bfe9-9a2e84626227&quot;,&quot;relativeTransform&quot;:{&quot;translate&quot;:{&quot;x&quot;:0,&quot;y&quot;:0},&quot;rotate&quot;:0,&quot;skewX&quot;:0,&quot;scale&quot;:{&quot;x&quot;:1,&quot;y&quot;:1}},&quot;opacity&quot;:1,&quot;path&quot;:{&quot;type&quot;:&quot;POLY_LINE&quot;,&quot;points&quot;:[{&quot;x&quot;:-18.02182127282265,&quot;y&quot;:21.613847221684274},{&quot;x&quot;:-19.891323043906766,&quot;y&quot;:25.812394522794843},{&quot;x&quot;:-5.234558695764946,&quot;y&quot;:10.942731826869682},{&quot;x&quot;:4.187646956611985,&quot;y&quot;:-6.851962827015818},{&quot;x&quot;:4.187646956611985,&quot;y&quot;:-19.41770860856713}],&quot;closed&quot;:false,&quot;cornerRounding&quot;:{&quot;type&quot;:&quot;ARC_LENGTH&quot;,&quot;global&quot;:26.630257513528115}},&quot;pathStyles&quot;:[{&quot;type&quot;:&quot;FILL&quot;,&quot;fillStyle&quot;:&quot;rgba(0,0,0,0)&quot;},{&quot;type&quot;:&quot;STROKE&quot;,&quot;strokeStyle&quot;:&quot;rgba(23,23,23,1)&quot;,&quot;lineWidth&quot;:0.9452236405732,&quot;lineJoin&quot;:&quot;round&quot;}],&quot;pathMarkers&quot;:{},&quot;isLocked&quot;:false,&quot;parent&quot;:{&quot;type&quot;:&quot;CHILD&quot;,&quot;parentId&quot;:&quot;8fec6d66-4893-4089-92b6-a079928bb9e9&quot;,&quot;order&quot;:&quot;8&quot;},&quot;connectorInfo&quot;:{&quot;type&quot;:&quot;ELBOW&quot;,&quot;offset&quot;:{&quot;x&quot;:0,&quot;y&quot;:0},&quot;bending&quot;:0.1,&quot;customized&quot;:true}},&quot;3acdcd55-e5cc-48d0-8e0b-7119844b9b16&quot;:{&quot;id&quot;:&quot;3acdcd55-e5cc-48d0-8e0b-7119844b9b16&quot;,&quot;type&quot;:&quot;FIGURE_OBJECT&quot;,&quot;document&quot;:{&quot;type&quot;:&quot;FIGURE&quot;,&quot;canvasType&quot;:&quot;FIGURE&quot;,&quot;units&quot;:&quot;in&quot;,&quot;title&quot;:&quot;&quot;},&quot;parent&quot;:{&quot;type&quot;:&quot;DOCUMENT&quot;,&quot;parentId&quot;:&quot;fb28013c-4707-49e8-b0bb-bb3a7732c88e&quot;,&quot;order&quot;:&quot;05&quot;},&quot;source&quot;:{&quot;id&quot;:&quot;641db26880ee2c368da4f531&quot;,&quot;type&quot;:&quot;TEMPLATES&quot;}},&quot;fb28013c-4707-49e8-b0bb-bb3a7732c88e&quot;:{&quot;id&quot;:&quot;fb28013c-4707-49e8-b0bb-bb3a7732c88e&quot;,&quot;type&quot;:&quot;FIGURE_OBJECT&quot;,&quot;document&quot;:{&quot;type&quot;:&quot;DOCUMENT_GROUP&quot;,&quot;canvasType&quot;:&quot;FIGURE&quot;,&quot;units&quot;:&quot;in&quot;},&quot;source&quot;:{&quot;id&quot;:&quot;641db26880ee2c368da4f531&quot;,&quot;type&quot;:&quot;TEMPLATES&quot;}}}}"/>
</p:tagLst>
</file>

<file path=ppt/tags/tag10.xml><?xml version="1.0" encoding="utf-8"?>
<p:tagLst xmlns:a="http://schemas.openxmlformats.org/drawingml/2006/main" xmlns:r="http://schemas.openxmlformats.org/officeDocument/2006/relationships" xmlns:p="http://schemas.openxmlformats.org/presentationml/2006/main">
  <p:tag name="ID" val="68f85b2efdee20f20a703295"/>
  <p:tag name="FIGURESLIDEID" val="3acdcd55-e5cc-48d0-8e0b-7119844b9b16"/>
  <p:tag name="SELECTIONIDS" val="3ac6b4dc-416f-45d8-b20e-41b233cbc714"/>
  <p:tag name="TRANSPARENTBACKGROUND" val="true"/>
  <p:tag name="VERSION" val="1761110085145"/>
  <p:tag name="TITLE" val="Overview of Chromatin"/>
  <p:tag name="CREATORNAME" val="Zulekha Qadeer"/>
  <p:tag name="DATEINSERTED" val="1761110085351"/>
  <p:tag name="DPI" val="300"/>
  <p:tag name="BIOJSON" val="{&quot;id&quot;:&quot;fb28013c-4707-49e8-b0bb-bb3a7732c88e&quot;,&quot;objects&quot;:{&quot;3ac6b4dc-416f-45d8-b20e-41b233cbc714&quot;:{&quot;type&quot;:&quot;FIGURE_OBJECT&quot;,&quot;id&quot;:&quot;3ac6b4dc-416f-45d8-b20e-41b233cbc714&quot;,&quot;parent&quot;:{&quot;type&quot;:&quot;CHILD&quot;,&quot;parentId&quot;:&quot;3acdcd55-e5cc-48d0-8e0b-7119844b9b16&quot;,&quot;order&quot;:&quot;999999992&quot;},&quot;relativeTransform&quot;:{&quot;translate&quot;:{&quot;x&quot;:190.3925610220257,&quot;y&quot;:-63.499315386734935},&quot;rotate&quot;:0,&quot;skewX&quot;:0,&quot;scale&quot;:{&quot;x&quot;:1,&quot;y&quot;:1}}},&quot;4693facd-f0f4-4958-84e7-4323fa74c2a4&quot;:{&quot;type&quot;:&quot;FIGURE_OBJECT&quot;,&quot;id&quot;:&quot;4693facd-f0f4-4958-84e7-4323fa74c2a4&quot;,&quot;relativeTransform&quot;:{&quot;translate&quot;:{&quot;x&quot;:21.363991295147915,&quot;y&quot;:-27.36966872538701},&quot;rotate&quot;:0},&quot;opacity&quot;:1,&quot;path&quot;:{&quot;type&quot;:&quot;POLY_LINE&quot;,&quot;points&quot;:[{&quot;x&quot;:-3.228538136967925,&quot;y&quot;:8.738405405011976},{&quot;x&quot;:0.008681986771789146,&quot;y&quot;:0.22094739444509634},{&quot;x&quot;:-5.817009465050191,&quot;y&quot;:-7.985784755790765}],&quot;closed&quot;:false},&quot;pathStyles&quot;:[{&quot;type&quot;:&quot;FILL&quot;,&quot;fillStyle&quot;:&quot;rgba(0,0,0,0)&quot;},{&quot;type&quot;:&quot;STROKE&quot;,&quot;strokeStyle&quot;:&quot;rgba(74, 72, 73, 1)&quot;,&quot;lineWidth&quot;:0.7395389800984029,&quot;lineJoin&quot;:&quot;round&quot;}],&quot;pathSmoothing&quot;:{&quot;type&quot;:&quot;CATMULL_SMOOTHING&quot;,&quot;smoothing&quot;:0.2},&quot;isLocked&quot;:false,&quot;parent&quot;:{&quot;type&quot;:&quot;CHILD&quot;,&quot;parentId&quot;:&quot;3ac6b4dc-416f-45d8-b20e-41b233cbc714&quot;,&quot;order&quot;:&quot;5&quot;}},&quot;3acdcd55-e5cc-48d0-8e0b-7119844b9b16&quot;:{&quot;id&quot;:&quot;3acdcd55-e5cc-48d0-8e0b-7119844b9b16&quot;,&quot;type&quot;:&quot;FIGURE_OBJECT&quot;,&quot;document&quot;:{&quot;type&quot;:&quot;FIGURE&quot;,&quot;canvasType&quot;:&quot;FIGURE&quot;,&quot;units&quot;:&quot;in&quot;,&quot;title&quot;:&quot;&quot;},&quot;parent&quot;:{&quot;type&quot;:&quot;DOCUMENT&quot;,&quot;parentId&quot;:&quot;fb28013c-4707-49e8-b0bb-bb3a7732c88e&quot;,&quot;order&quot;:&quot;05&quot;},&quot;source&quot;:{&quot;id&quot;:&quot;641db26880ee2c368da4f531&quot;,&quot;type&quot;:&quot;TEMPLATES&quot;}},&quot;fb28013c-4707-49e8-b0bb-bb3a7732c88e&quot;:{&quot;id&quot;:&quot;fb28013c-4707-49e8-b0bb-bb3a7732c88e&quot;,&quot;type&quot;:&quot;FIGURE_OBJECT&quot;,&quot;document&quot;:{&quot;type&quot;:&quot;DOCUMENT_GROUP&quot;,&quot;canvasType&quot;:&quot;FIGURE&quot;,&quot;units&quot;:&quot;in&quot;},&quot;source&quot;:{&quot;id&quot;:&quot;641db26880ee2c368da4f531&quot;,&quot;type&quot;:&quot;TEMPLATES&quot;}}}}"/>
</p:tagLst>
</file>

<file path=ppt/tags/tag11.xml><?xml version="1.0" encoding="utf-8"?>
<p:tagLst xmlns:a="http://schemas.openxmlformats.org/drawingml/2006/main" xmlns:r="http://schemas.openxmlformats.org/officeDocument/2006/relationships" xmlns:p="http://schemas.openxmlformats.org/presentationml/2006/main">
  <p:tag name="ID" val="68f85b2efdee20f20a703295"/>
  <p:tag name="FIGURESLIDEID" val="3acdcd55-e5cc-48d0-8e0b-7119844b9b16"/>
  <p:tag name="SELECTIONIDS" val="e725acda-5a55-4075-be3e-4be83f5829b8"/>
  <p:tag name="TRANSPARENTBACKGROUND" val="true"/>
  <p:tag name="VERSION" val="1761110085145"/>
  <p:tag name="TITLE" val="Overview of Chromatin"/>
  <p:tag name="CREATORNAME" val="Zulekha Qadeer"/>
  <p:tag name="DATEINSERTED" val="1761110085351"/>
  <p:tag name="DPI" val="300"/>
  <p:tag name="BIOJSON" val="{&quot;id&quot;:&quot;fb28013c-4707-49e8-b0bb-bb3a7732c88e&quot;,&quot;objects&quot;:{&quot;e725acda-5a55-4075-be3e-4be83f5829b8&quot;:{&quot;type&quot;:&quot;FIGURE_OBJECT&quot;,&quot;id&quot;:&quot;e725acda-5a55-4075-be3e-4be83f5829b8&quot;,&quot;relativeTransform&quot;:{&quot;translate&quot;:{&quot;x&quot;:210.92525336699654,&quot;y&quot;:-91.23052633761613},&quot;rotate&quot;:0,&quot;skewX&quot;:0,&quot;scale&quot;:{&quot;x&quot;:1,&quot;y&quot;:1}},&quot;layout&quot;:{&quot;sizeRatio&quot;:{&quot;x&quot;:0.88,&quot;y&quot;:0.88},&quot;keepAspectRatio&quot;:true},&quot;opacity&quot;:1,&quot;path&quot;:{&quot;type&quot;:&quot;ELLIPSE&quot;,&quot;size&quot;:{&quot;x&quot;:5.9468687659106525,&quot;y&quot;:5.882512820201563}},&quot;pathStyles&quot;:[{&quot;type&quot;:&quot;FILL&quot;,&quot;fillStyle&quot;:&quot;rgba(229, 229, 229, 1)&quot;},{&quot;type&quot;:&quot;STROKE&quot;,&quot;strokeStyle&quot;:&quot;rgba(74, 72, 73, 1)&quot;,&quot;lineWidth&quot;:0.7531779098371689,&quot;lineJoin&quot;:&quot;round&quot;}],&quot;isLocked&quot;:false,&quot;parent&quot;:{&quot;type&quot;:&quot;CHILD&quot;,&quot;parentId&quot;:&quot;3acdcd55-e5cc-48d0-8e0b-7119844b9b16&quot;,&quot;order&quot;:&quot;999999995&quot;}},&quot;3acdcd55-e5cc-48d0-8e0b-7119844b9b16&quot;:{&quot;id&quot;:&quot;3acdcd55-e5cc-48d0-8e0b-7119844b9b16&quot;,&quot;type&quot;:&quot;FIGURE_OBJECT&quot;,&quot;document&quot;:{&quot;type&quot;:&quot;FIGURE&quot;,&quot;canvasType&quot;:&quot;FIGURE&quot;,&quot;units&quot;:&quot;in&quot;,&quot;title&quot;:&quot;&quot;},&quot;parent&quot;:{&quot;type&quot;:&quot;DOCUMENT&quot;,&quot;parentId&quot;:&quot;fb28013c-4707-49e8-b0bb-bb3a7732c88e&quot;,&quot;order&quot;:&quot;05&quot;},&quot;source&quot;:{&quot;id&quot;:&quot;641db26880ee2c368da4f531&quot;,&quot;type&quot;:&quot;TEMPLATES&quot;}},&quot;fb28013c-4707-49e8-b0bb-bb3a7732c88e&quot;:{&quot;id&quot;:&quot;fb28013c-4707-49e8-b0bb-bb3a7732c88e&quot;,&quot;type&quot;:&quot;FIGURE_OBJECT&quot;,&quot;document&quot;:{&quot;type&quot;:&quot;DOCUMENT_GROUP&quot;,&quot;canvasType&quot;:&quot;FIGURE&quot;,&quot;units&quot;:&quot;in&quot;},&quot;source&quot;:{&quot;id&quot;:&quot;641db26880ee2c368da4f531&quot;,&quot;type&quot;:&quot;TEMPLATES&quot;}}}}"/>
</p:tagLst>
</file>

<file path=ppt/tags/tag12.xml><?xml version="1.0" encoding="utf-8"?>
<p:tagLst xmlns:a="http://schemas.openxmlformats.org/drawingml/2006/main" xmlns:r="http://schemas.openxmlformats.org/officeDocument/2006/relationships" xmlns:p="http://schemas.openxmlformats.org/presentationml/2006/main">
  <p:tag name="ID" val="68f85b2efdee20f20a703295"/>
  <p:tag name="FIGURESLIDEID" val="3acdcd55-e5cc-48d0-8e0b-7119844b9b16"/>
  <p:tag name="SELECTIONIDS" val="d56a2234-97f2-4e92-9931-30c9285afe1e"/>
  <p:tag name="TRANSPARENTBACKGROUND" val="true"/>
  <p:tag name="VERSION" val="1761110085145"/>
  <p:tag name="TITLE" val="Overview of Chromatin"/>
  <p:tag name="CREATORNAME" val="Zulekha Qadeer"/>
  <p:tag name="DATEINSERTED" val="1761110085351"/>
  <p:tag name="DPI" val="300"/>
  <p:tag name="BIOJSON" val="{&quot;id&quot;:&quot;fb28013c-4707-49e8-b0bb-bb3a7732c88e&quot;,&quot;objects&quot;:{&quot;d56a2234-97f2-4e92-9931-30c9285afe1e&quot;:{&quot;type&quot;:&quot;FIGURE_OBJECT&quot;,&quot;id&quot;:&quot;d56a2234-97f2-4e92-9931-30c9285afe1e&quot;,&quot;relativeTransform&quot;:{&quot;translate&quot;:{&quot;x&quot;:300.39984539157786,&quot;y&quot;:-34.311467932785575},&quot;rotate&quot;:0,&quot;skewX&quot;:0,&quot;scale&quot;:{&quot;x&quot;:1,&quot;y&quot;:1}},&quot;opacity&quot;:1,&quot;path&quot;:{&quot;type&quot;:&quot;POLY_LINE&quot;,&quot;points&quot;:[{&quot;x&quot;:-45.43532869847985,&quot;y&quot;:0},{&quot;x&quot;:45.43532869847985,&quot;y&quot;:0}],&quot;closed&quot;:false},&quot;pathStyles&quot;:[{&quot;type&quot;:&quot;FILL&quot;,&quot;fillStyle&quot;:&quot;rgba(0,0,0,0)&quot;},{&quot;type&quot;:&quot;STROKE&quot;,&quot;strokeStyle&quot;:&quot;rgba(50, 64, 104, 1)&quot;,&quot;lineWidth&quot;:8,&quot;lineJoin&quot;:&quot;round&quot;}],&quot;pathMarkers&quot;:{&quot;markerEnd&quot;:{&quot;type&quot;:&quot;PATH&quot;,&quot;units&quot;:{&quot;type&quot;:&quot;STROKE_WIDTH&quot;,&quot;scale&quot;:0.6},&quot;orient&quot;:{&quot;type&quot;:&quot;CLIPPED_CHORD&quot;},&quot;clipDistance&quot;:4,&quot;name&quot;:&quot;arrow&quot;,&quot;relativeTransform&quot;:{&quot;translate&quot;:{&quot;x&quot;:0,&quot;y&quot;:0},&quot;rotate&quot;:0,&quot;skewX&quot;:0,&quot;scale&quot;:{&quot;x&quot;:1,&quot;y&quot;:1}},&quot;path&quot;:{&quot;type&quot;:&quot;SPLINE&quot;,&quot;spline&quot;:{&quot;points&quot;:[{&quot;x&quot;:0,&quot;y&quot;:0,&quot;isEndPoint&quot;:true},{&quot;x&quot;:-5,&quot;y&quot;:-2.5,&quot;isEndPoint&quot;:true},{&quot;x&quot;:-5,&quot;y&quot;:2.5,&quot;isEndPoint&quot;:true}],&quot;closed&quot;:true}},&quot;pathStyles&quot;:[{&quot;type&quot;:&quot;FILL&quot;,&quot;fillStyle&quot;:&quot;context-stroke-flat&quot;}]}},&quot;isLocked&quot;:false,&quot;parent&quot;:{&quot;type&quot;:&quot;CHILD&quot;,&quot;parentId&quot;:&quot;3acdcd55-e5cc-48d0-8e0b-7119844b9b16&quot;,&quot;order&quot;:&quot;999999997&quot;},&quot;connectorInfo&quot;:{&quot;type&quot;:&quot;LINE&quot;,&quot;offset&quot;:{&quot;x&quot;:0,&quot;y&quot;:0},&quot;bending&quot;:0.1,&quot;customized&quot;:false}},&quot;3acdcd55-e5cc-48d0-8e0b-7119844b9b16&quot;:{&quot;id&quot;:&quot;3acdcd55-e5cc-48d0-8e0b-7119844b9b16&quot;,&quot;type&quot;:&quot;FIGURE_OBJECT&quot;,&quot;document&quot;:{&quot;type&quot;:&quot;FIGURE&quot;,&quot;canvasType&quot;:&quot;FIGURE&quot;,&quot;units&quot;:&quot;in&quot;,&quot;title&quot;:&quot;&quot;},&quot;parent&quot;:{&quot;type&quot;:&quot;DOCUMENT&quot;,&quot;parentId&quot;:&quot;fb28013c-4707-49e8-b0bb-bb3a7732c88e&quot;,&quot;order&quot;:&quot;05&quot;},&quot;source&quot;:{&quot;id&quot;:&quot;641db26880ee2c368da4f531&quot;,&quot;type&quot;:&quot;TEMPLATES&quot;}},&quot;fb28013c-4707-49e8-b0bb-bb3a7732c88e&quot;:{&quot;id&quot;:&quot;fb28013c-4707-49e8-b0bb-bb3a7732c88e&quot;,&quot;type&quot;:&quot;FIGURE_OBJECT&quot;,&quot;document&quot;:{&quot;type&quot;:&quot;DOCUMENT_GROUP&quot;,&quot;canvasType&quot;:&quot;FIGURE&quot;,&quot;units&quot;:&quot;in&quot;},&quot;source&quot;:{&quot;id&quot;:&quot;641db26880ee2c368da4f531&quot;,&quot;type&quot;:&quot;TEMPLATES&quot;}}}}"/>
</p:tagLst>
</file>

<file path=ppt/tags/tag13.xml><?xml version="1.0" encoding="utf-8"?>
<p:tagLst xmlns:a="http://schemas.openxmlformats.org/drawingml/2006/main" xmlns:r="http://schemas.openxmlformats.org/officeDocument/2006/relationships" xmlns:p="http://schemas.openxmlformats.org/presentationml/2006/main">
  <p:tag name="ID" val="68f85b2efdee20f20a703295"/>
  <p:tag name="FIGURESLIDEID" val="3acdcd55-e5cc-48d0-8e0b-7119844b9b16"/>
  <p:tag name="SELECTIONIDS" val="a670b282-8a99-4f86-a92b-f553a463ef16"/>
  <p:tag name="TRANSPARENTBACKGROUND" val="true"/>
  <p:tag name="VERSION" val="1761110085145"/>
  <p:tag name="TITLE" val="Overview of Chromatin"/>
  <p:tag name="CREATORNAME" val="Zulekha Qadeer"/>
  <p:tag name="DATEINSERTED" val="1761110085351"/>
  <p:tag name="DPI" val="300"/>
  <p:tag name="BIOJSON" val="{&quot;id&quot;:&quot;fb28013c-4707-49e8-b0bb-bb3a7732c88e&quot;,&quot;objects&quot;:{&quot;a670b282-8a99-4f86-a92b-f553a463ef16&quot;:{&quot;type&quot;:&quot;FIGURE_OBJECT&quot;,&quot;id&quot;:&quot;a670b282-8a99-4f86-a92b-f553a463ef16&quot;,&quot;relativeTransform&quot;:{&quot;translate&quot;:{&quot;x&quot;:-45.683129611046226,&quot;y&quot;:-35.73860864247552},&quot;rotate&quot;:0,&quot;skewX&quot;:0,&quot;scale&quot;:{&quot;x&quot;:1,&quot;y&quot;:1}},&quot;opacity&quot;:1,&quot;path&quot;:{&quot;type&quot;:&quot;POLY_LINE&quot;,&quot;points&quot;:[{&quot;x&quot;:-234.84831195020845,&quot;y&quot;:-96.16977173990604},{&quot;x&quot;:-211.00810983439263,&quot;y&quot;:-120.96986341413714}],&quot;closed&quot;:false},&quot;pathStyles&quot;:[{&quot;type&quot;:&quot;FILL&quot;,&quot;fillStyle&quot;:&quot;rgba(0,0,0,0)&quot;},{&quot;type&quot;:&quot;STROKE&quot;,&quot;strokeStyle&quot;:&quot;#232323&quot;,&quot;lineWidth&quot;:0.7597448544772316,&quot;lineJoin&quot;:&quot;round&quot;}],&quot;isLocked&quot;:false,&quot;parent&quot;:{&quot;type&quot;:&quot;CHILD&quot;,&quot;parentId&quot;:&quot;3acdcd55-e5cc-48d0-8e0b-7119844b9b16&quot;,&quot;order&quot;:&quot;9999999997&quot;},&quot;connectorInfo&quot;:{&quot;type&quot;:&quot;LINE&quot;,&quot;offset&quot;:{&quot;x&quot;:0,&quot;y&quot;:0},&quot;bending&quot;:0.1,&quot;customized&quot;:false}},&quot;3acdcd55-e5cc-48d0-8e0b-7119844b9b16&quot;:{&quot;id&quot;:&quot;3acdcd55-e5cc-48d0-8e0b-7119844b9b16&quot;,&quot;type&quot;:&quot;FIGURE_OBJECT&quot;,&quot;document&quot;:{&quot;type&quot;:&quot;FIGURE&quot;,&quot;canvasType&quot;:&quot;FIGURE&quot;,&quot;units&quot;:&quot;in&quot;,&quot;title&quot;:&quot;&quot;},&quot;parent&quot;:{&quot;type&quot;:&quot;DOCUMENT&quot;,&quot;parentId&quot;:&quot;fb28013c-4707-49e8-b0bb-bb3a7732c88e&quot;,&quot;order&quot;:&quot;05&quot;},&quot;source&quot;:{&quot;id&quot;:&quot;641db26880ee2c368da4f531&quot;,&quot;type&quot;:&quot;TEMPLATES&quot;}},&quot;fb28013c-4707-49e8-b0bb-bb3a7732c88e&quot;:{&quot;id&quot;:&quot;fb28013c-4707-49e8-b0bb-bb3a7732c88e&quot;,&quot;type&quot;:&quot;FIGURE_OBJECT&quot;,&quot;document&quot;:{&quot;type&quot;:&quot;DOCUMENT_GROUP&quot;,&quot;canvasType&quot;:&quot;FIGURE&quot;,&quot;units&quot;:&quot;in&quot;},&quot;source&quot;:{&quot;id&quot;:&quot;641db26880ee2c368da4f531&quot;,&quot;type&quot;:&quot;TEMPLATES&quot;}}}}"/>
</p:tagLst>
</file>

<file path=ppt/tags/tag14.xml><?xml version="1.0" encoding="utf-8"?>
<p:tagLst xmlns:a="http://schemas.openxmlformats.org/drawingml/2006/main" xmlns:r="http://schemas.openxmlformats.org/officeDocument/2006/relationships" xmlns:p="http://schemas.openxmlformats.org/presentationml/2006/main">
  <p:tag name="ID" val="68f85b2efdee20f20a703295"/>
  <p:tag name="FIGURESLIDEID" val="3acdcd55-e5cc-48d0-8e0b-7119844b9b16"/>
  <p:tag name="SELECTIONIDS" val="06355d29-774a-4910-a002-469d64d11c82"/>
  <p:tag name="TRANSPARENTBACKGROUND" val="true"/>
  <p:tag name="VERSION" val="1761110085145"/>
  <p:tag name="TITLE" val="Overview of Chromatin"/>
  <p:tag name="CREATORNAME" val="Zulekha Qadeer"/>
  <p:tag name="DATEINSERTED" val="1761110085351"/>
  <p:tag name="DPI" val="300"/>
  <p:tag name="BIOJSON" val="{&quot;id&quot;:&quot;fb28013c-4707-49e8-b0bb-bb3a7732c88e&quot;,&quot;objects&quot;:{&quot;06355d29-774a-4910-a002-469d64d11c82&quot;:{&quot;type&quot;:&quot;FIGURE_OBJECT&quot;,&quot;id&quot;:&quot;06355d29-774a-4910-a002-469d64d11c82&quot;,&quot;relativeTransform&quot;:{&quot;translate&quot;:{&quot;x&quot;:306.26456508580446,&quot;y&quot;:-70.04482341921586},&quot;rotate&quot;:0.25177636570840173,&quot;skewX&quot;:-5.551115123125784e-17,&quot;scale&quot;:{&quot;x&quot;:0.9999999999999999,&quot;y&quot;:0.9999999999999999}},&quot;opacity&quot;:1,&quot;path&quot;:{&quot;type&quot;:&quot;POLY_LINE&quot;,&quot;points&quot;:[{&quot;x&quot;:-18.65054265755881,&quot;y&quot;:11.413018641192702},{&quot;x&quot;:-18.65054265755881,&quot;y&quot;:-11.413018641192702},{&quot;x&quot;:18.65054265755881,&quot;y&quot;:-11.413018641192702}],&quot;closed&quot;:false,&quot;cornerRounding&quot;:{&quot;type&quot;:&quot;ARC_LENGTH&quot;,&quot;global&quot;:13.82162661804579}},&quot;pathStyles&quot;:[{&quot;type&quot;:&quot;FILL&quot;,&quot;fillStyle&quot;:&quot;rgba(0,0,0,0)&quot;},{&quot;type&quot;:&quot;STROKE&quot;,&quot;strokeStyle&quot;:&quot;rgb(255, 0, 0)&quot;,&quot;lineWidth&quot;:3,&quot;lineJoin&quot;:&quot;round&quot;}],&quot;pathMarkers&quot;:{&quot;markerEnd&quot;:{&quot;type&quot;:&quot;PATH&quot;,&quot;units&quot;:{&quot;type&quot;:&quot;STROKE_WIDTH&quot;,&quot;scale&quot;:1},&quot;orient&quot;:{&quot;type&quot;:&quot;AUTO_START_REVERSE&quot;},&quot;name&quot;:&quot;inhib&quot;,&quot;relativeTransform&quot;:{&quot;translate&quot;:{&quot;x&quot;:0,&quot;y&quot;:0},&quot;rotate&quot;:0,&quot;skewX&quot;:0,&quot;scale&quot;:{&quot;x&quot;:1,&quot;y&quot;:1}},&quot;path&quot;:{&quot;type&quot;:&quot;SPLINE&quot;,&quot;spline&quot;:{&quot;points&quot;:[{&quot;x&quot;:0,&quot;y&quot;:3,&quot;isEndPoint&quot;:true},{&quot;x&quot;:0,&quot;y&quot;:-3,&quot;isEndPoint&quot;:true}],&quot;closed&quot;:false}},&quot;pathStyles&quot;:[{&quot;type&quot;:&quot;STROKE&quot;,&quot;strokeStyle&quot;:&quot;context-stroke-flat&quot;,&quot;lineWidth&quot;:1,&quot;lineJoin&quot;:&quot;round&quot;}]}},&quot;isLocked&quot;:false,&quot;parent&quot;:{&quot;type&quot;:&quot;CHILD&quot;,&quot;parentId&quot;:&quot;3acdcd55-e5cc-48d0-8e0b-7119844b9b16&quot;,&quot;order&quot;:&quot;9999999999&quot;},&quot;connectorInfo&quot;:{&quot;type&quot;:&quot;ELBOW&quot;,&quot;offset&quot;:{&quot;x&quot;:0,&quot;y&quot;:0},&quot;bending&quot;:-0.1,&quot;customized&quot;:false}},&quot;3acdcd55-e5cc-48d0-8e0b-7119844b9b16&quot;:{&quot;id&quot;:&quot;3acdcd55-e5cc-48d0-8e0b-7119844b9b16&quot;,&quot;type&quot;:&quot;FIGURE_OBJECT&quot;,&quot;document&quot;:{&quot;type&quot;:&quot;FIGURE&quot;,&quot;canvasType&quot;:&quot;FIGURE&quot;,&quot;units&quot;:&quot;in&quot;,&quot;title&quot;:&quot;&quot;},&quot;parent&quot;:{&quot;type&quot;:&quot;DOCUMENT&quot;,&quot;parentId&quot;:&quot;fb28013c-4707-49e8-b0bb-bb3a7732c88e&quot;,&quot;order&quot;:&quot;05&quot;},&quot;source&quot;:{&quot;id&quot;:&quot;641db26880ee2c368da4f531&quot;,&quot;type&quot;:&quot;TEMPLATES&quot;}},&quot;fb28013c-4707-49e8-b0bb-bb3a7732c88e&quot;:{&quot;id&quot;:&quot;fb28013c-4707-49e8-b0bb-bb3a7732c88e&quot;,&quot;type&quot;:&quot;FIGURE_OBJECT&quot;,&quot;document&quot;:{&quot;type&quot;:&quot;DOCUMENT_GROUP&quot;,&quot;canvasType&quot;:&quot;FIGURE&quot;,&quot;units&quot;:&quot;in&quot;},&quot;source&quot;:{&quot;id&quot;:&quot;641db26880ee2c368da4f531&quot;,&quot;type&quot;:&quot;TEMPLATES&quot;}}}}"/>
</p:tagLst>
</file>

<file path=ppt/tags/tag15.xml><?xml version="1.0" encoding="utf-8"?>
<p:tagLst xmlns:a="http://schemas.openxmlformats.org/drawingml/2006/main" xmlns:r="http://schemas.openxmlformats.org/officeDocument/2006/relationships" xmlns:p="http://schemas.openxmlformats.org/presentationml/2006/main">
  <p:tag name="ID" val="68f85b2efdee20f20a703295"/>
  <p:tag name="FIGURESLIDEID" val="3acdcd55-e5cc-48d0-8e0b-7119844b9b16"/>
  <p:tag name="SELECTIONIDS" val="37b1d1e5-e07a-45b0-a77b-baa4aee3136f"/>
  <p:tag name="TRANSPARENTBACKGROUND" val="true"/>
  <p:tag name="VERSION" val="1761110085145"/>
  <p:tag name="TITLE" val="Overview of Chromatin"/>
  <p:tag name="CREATORNAME" val="Zulekha Qadeer"/>
  <p:tag name="DATEINSERTED" val="1761110085351"/>
  <p:tag name="DPI" val="300"/>
  <p:tag name="BIOJSON" val="{&quot;id&quot;:&quot;fb28013c-4707-49e8-b0bb-bb3a7732c88e&quot;,&quot;objects&quot;:{&quot;37b1d1e5-e07a-45b0-a77b-baa4aee3136f&quot;:{&quot;type&quot;:&quot;FIGURE_OBJECT&quot;,&quot;id&quot;:&quot;37b1d1e5-e07a-45b0-a77b-baa4aee3136f&quot;,&quot;relativeTransform&quot;:{&quot;translate&quot;:{&quot;x&quot;:308.13167671542436,&quot;y&quot;:-2.5308556609069086},&quot;rotate&quot;:-0.2380600539179345,&quot;skewX&quot;:0,&quot;scale&quot;:{&quot;x&quot;:1,&quot;y&quot;:1.0000000000000002}},&quot;opacity&quot;:1,&quot;path&quot;:{&quot;type&quot;:&quot;POLY_LINE&quot;,&quot;points&quot;:[{&quot;x&quot;:-21.5122731177093,&quot;y&quot;:-10.756136558854664},{&quot;x&quot;:-21.5122731177093,&quot;y&quot;:10.756136558854664},{&quot;x&quot;:21.5122731177093,&quot;y&quot;:10.756136558854664}],&quot;closed&quot;:false,&quot;cornerRounding&quot;:{&quot;type&quot;:&quot;ARC_LENGTH&quot;,&quot;global&quot;:15.707963267948966}},&quot;pathStyles&quot;:[{&quot;type&quot;:&quot;FILL&quot;,&quot;fillStyle&quot;:&quot;rgba(0,0,0,0)&quot;},{&quot;type&quot;:&quot;STROKE&quot;,&quot;strokeStyle&quot;:&quot;rgba(90,170,70,1)&quot;,&quot;lineWidth&quot;:3,&quot;lineJoin&quot;:&quot;round&quot;}],&quot;pathMarkers&quot;:{&quot;markerEnd&quot;:{&quot;type&quot;:&quot;PATH&quot;,&quot;units&quot;:{&quot;type&quot;:&quot;STROKE_WIDTH&quot;,&quot;scale&quot;:0.8},&quot;orient&quot;:{&quot;type&quot;:&quot;CLIPPED_CHORD&quot;},&quot;clipDistance&quot;:4,&quot;name&quot;:&quot;arrow&quot;,&quot;relativeTransform&quot;:{&quot;translate&quot;:{&quot;x&quot;:0,&quot;y&quot;:0},&quot;rotate&quot;:0,&quot;skewX&quot;:0,&quot;scale&quot;:{&quot;x&quot;:1,&quot;y&quot;:1}},&quot;path&quot;:{&quot;type&quot;:&quot;SPLINE&quot;,&quot;spline&quot;:{&quot;points&quot;:[{&quot;x&quot;:0,&quot;y&quot;:0,&quot;isEndPoint&quot;:true},{&quot;x&quot;:-5,&quot;y&quot;:-2.5,&quot;isEndPoint&quot;:true},{&quot;x&quot;:-5,&quot;y&quot;:2.5,&quot;isEndPoint&quot;:true}],&quot;closed&quot;:true}},&quot;pathStyles&quot;:[{&quot;type&quot;:&quot;FILL&quot;,&quot;fillStyle&quot;:&quot;context-stroke-flat&quot;}]}},&quot;isLocked&quot;:false,&quot;parent&quot;:{&quot;type&quot;:&quot;CHILD&quot;,&quot;parentId&quot;:&quot;3acdcd55-e5cc-48d0-8e0b-7119844b9b16&quot;,&quot;order&quot;:&quot;99999999997&quot;},&quot;connectorInfo&quot;:{&quot;type&quot;:&quot;ELBOW&quot;,&quot;offset&quot;:{&quot;x&quot;:0,&quot;y&quot;:0},&quot;bending&quot;:0.1,&quot;customized&quot;:false}},&quot;3acdcd55-e5cc-48d0-8e0b-7119844b9b16&quot;:{&quot;id&quot;:&quot;3acdcd55-e5cc-48d0-8e0b-7119844b9b16&quot;,&quot;type&quot;:&quot;FIGURE_OBJECT&quot;,&quot;document&quot;:{&quot;type&quot;:&quot;FIGURE&quot;,&quot;canvasType&quot;:&quot;FIGURE&quot;,&quot;units&quot;:&quot;in&quot;,&quot;title&quot;:&quot;&quot;},&quot;parent&quot;:{&quot;type&quot;:&quot;DOCUMENT&quot;,&quot;parentId&quot;:&quot;fb28013c-4707-49e8-b0bb-bb3a7732c88e&quot;,&quot;order&quot;:&quot;05&quot;},&quot;source&quot;:{&quot;id&quot;:&quot;641db26880ee2c368da4f531&quot;,&quot;type&quot;:&quot;TEMPLATES&quot;}},&quot;fb28013c-4707-49e8-b0bb-bb3a7732c88e&quot;:{&quot;id&quot;:&quot;fb28013c-4707-49e8-b0bb-bb3a7732c88e&quot;,&quot;type&quot;:&quot;FIGURE_OBJECT&quot;,&quot;document&quot;:{&quot;type&quot;:&quot;DOCUMENT_GROUP&quot;,&quot;canvasType&quot;:&quot;FIGURE&quot;,&quot;units&quot;:&quot;in&quot;},&quot;source&quot;:{&quot;id&quot;:&quot;641db26880ee2c368da4f531&quot;,&quot;type&quot;:&quot;TEMPLATES&quot;}}}}"/>
</p:tagLst>
</file>

<file path=ppt/tags/tag16.xml><?xml version="1.0" encoding="utf-8"?>
<p:tagLst xmlns:a="http://schemas.openxmlformats.org/drawingml/2006/main" xmlns:r="http://schemas.openxmlformats.org/officeDocument/2006/relationships" xmlns:p="http://schemas.openxmlformats.org/presentationml/2006/main">
  <p:tag name="ID" val="68f85b2efdee20f20a703295"/>
  <p:tag name="FIGURESLIDEID" val="3acdcd55-e5cc-48d0-8e0b-7119844b9b16"/>
  <p:tag name="SELECTIONIDS" val="07030d91-3128-47c8-94c7-21652b71cc28"/>
  <p:tag name="TRANSPARENTBACKGROUND" val="true"/>
  <p:tag name="VERSION" val="1761110085145"/>
  <p:tag name="TITLE" val="Overview of Chromatin"/>
  <p:tag name="CREATORNAME" val="Zulekha Qadeer"/>
  <p:tag name="DATEINSERTED" val="1761110085351"/>
  <p:tag name="DPI" val="300"/>
  <p:tag name="BIOJSON" val="{&quot;id&quot;:&quot;fb28013c-4707-49e8-b0bb-bb3a7732c88e&quot;,&quot;objects&quot;:{&quot;07030d91-3128-47c8-94c7-21652b71cc28&quot;:{&quot;type&quot;:&quot;FIGURE_OBJECT&quot;,&quot;id&quot;:&quot;07030d91-3128-47c8-94c7-21652b71cc28&quot;,&quot;name&quot;:&quot;Generic enzyme 1a&quot;,&quot;relativeTransform&quot;:{&quot;translate&quot;:{&quot;x&quot;:68.32702628249642,&quot;y&quot;:-69.2292824271604},&quot;rotate&quot;:1.8786724068466973,&quot;skewX&quot;:-3.063122981424994e-16,&quot;scale&quot;:{&quot;x&quot;:0.22576372690732305,&quot;y&quot;:0.22576372690732274}},&quot;opacity&quot;:1,&quot;image&quot;:{&quot;url&quot;:&quot;https://res.cloudinary.com/dlcjuc3ej/image/upload/v1551981463/lobk8yemeqqshw9tjkme.svg&quot;,&quot;size&quot;:{&quot;x&quot;:159,&quot;y&quot;:91},&quot;isPremium&quot;:false},&quot;source&quot;:{&quot;id&quot;:&quot;5be5e8637664d21200a3f72f&quot;,&quot;type&quot;:&quot;ASSETS&quot;},&quot;pathStyles&quot;:[{&quot;type&quot;:&quot;FILL&quot;,&quot;fillStyle&quot;:&quot;rgb(0,0,0)&quot;}],&quot;isLocked&quot;:false,&quot;parent&quot;:{&quot;type&quot;:&quot;CHILD&quot;,&quot;parentId&quot;:&quot;3acdcd55-e5cc-48d0-8e0b-7119844b9b16&quot;,&quot;order&quot;:&quot;999999999995&quot;},&quot;styles&quot;:{&quot;editable&quot;:[{&quot;styleName&quot;:&quot;MONOCHROME_COLOR&quot;,&quot;index&quot;:0,&quot;color&quot;:&quot;#F2B342&quot;}]}},&quot;3acdcd55-e5cc-48d0-8e0b-7119844b9b16&quot;:{&quot;id&quot;:&quot;3acdcd55-e5cc-48d0-8e0b-7119844b9b16&quot;,&quot;type&quot;:&quot;FIGURE_OBJECT&quot;,&quot;document&quot;:{&quot;type&quot;:&quot;FIGURE&quot;,&quot;canvasType&quot;:&quot;FIGURE&quot;,&quot;units&quot;:&quot;in&quot;,&quot;title&quot;:&quot;&quot;},&quot;parent&quot;:{&quot;type&quot;:&quot;DOCUMENT&quot;,&quot;parentId&quot;:&quot;fb28013c-4707-49e8-b0bb-bb3a7732c88e&quot;,&quot;order&quot;:&quot;05&quot;},&quot;source&quot;:{&quot;id&quot;:&quot;641db26880ee2c368da4f531&quot;,&quot;type&quot;:&quot;TEMPLATES&quot;}},&quot;fb28013c-4707-49e8-b0bb-bb3a7732c88e&quot;:{&quot;id&quot;:&quot;fb28013c-4707-49e8-b0bb-bb3a7732c88e&quot;,&quot;type&quot;:&quot;FIGURE_OBJECT&quot;,&quot;document&quot;:{&quot;type&quot;:&quot;DOCUMENT_GROUP&quot;,&quot;canvasType&quot;:&quot;FIGURE&quot;,&quot;units&quot;:&quot;in&quot;},&quot;source&quot;:{&quot;id&quot;:&quot;641db26880ee2c368da4f531&quot;,&quot;type&quot;:&quot;TEMPLATES&quot;}}}}"/>
</p:tagLst>
</file>

<file path=ppt/tags/tag17.xml><?xml version="1.0" encoding="utf-8"?>
<p:tagLst xmlns:a="http://schemas.openxmlformats.org/drawingml/2006/main" xmlns:r="http://schemas.openxmlformats.org/officeDocument/2006/relationships" xmlns:p="http://schemas.openxmlformats.org/presentationml/2006/main">
  <p:tag name="ID" val="68f85b2efdee20f20a703295"/>
  <p:tag name="FIGURESLIDEID" val="3acdcd55-e5cc-48d0-8e0b-7119844b9b16"/>
  <p:tag name="SELECTIONIDS" val="0d0122c5-0722-4a15-a191-d9f82be35f83"/>
  <p:tag name="TRANSPARENTBACKGROUND" val="true"/>
  <p:tag name="VERSION" val="1761110085145"/>
  <p:tag name="TITLE" val="Overview of Chromatin"/>
  <p:tag name="CREATORNAME" val="Zulekha Qadeer"/>
  <p:tag name="DATEINSERTED" val="1761110085351"/>
  <p:tag name="DPI" val="300"/>
  <p:tag name="BIOJSON" val="{&quot;id&quot;:&quot;fb28013c-4707-49e8-b0bb-bb3a7732c88e&quot;,&quot;objects&quot;:{&quot;0d0122c5-0722-4a15-a191-d9f82be35f83&quot;:{&quot;type&quot;:&quot;FIGURE_OBJECT&quot;,&quot;id&quot;:&quot;0d0122c5-0722-4a15-a191-d9f82be35f83&quot;,&quot;relativeTransform&quot;:{&quot;translate&quot;:{&quot;x&quot;:92.62647340195734,&quot;y&quot;:-114.61186183268474},&quot;rotate&quot;:0,&quot;skewX&quot;:0,&quot;scale&quot;:{&quot;x&quot;:1,&quot;y&quot;:1}},&quot;opacity&quot;:1,&quot;path&quot;:{&quot;type&quot;:&quot;RECT&quot;,&quot;size&quot;:{&quot;x&quot;:38.3671336066187,&quot;y&quot;:19.36573006499413},&quot;cornerRounding&quot;:{&quot;type&quot;:&quot;ARC_LENGTH&quot;,&quot;global&quot;:22.78744134186006}},&quot;pathStyles&quot;:[{&quot;type&quot;:&quot;FILL&quot;,&quot;fillStyle&quot;:&quot;rgba(40, 130, 122, 1)&quot;},{&quot;type&quot;:&quot;STROKE&quot;,&quot;strokeStyle&quot;:&quot;rgba(31, 72, 68, 1)&quot;,&quot;lineWidth&quot;:1.1605548575915652,&quot;lineJoin&quot;:&quot;round&quot;}],&quot;isLocked&quot;:false,&quot;parent&quot;:{&quot;type&quot;:&quot;CHILD&quot;,&quot;parentId&quot;:&quot;3acdcd55-e5cc-48d0-8e0b-7119844b9b16&quot;,&quot;order&quot;:&quot;999999999997&quot;},&quot;layout&quot;:{&quot;sizeRatio&quot;:{&quot;x&quot;:0.88,&quot;y&quot;:0.88},&quot;keepAspectRatio&quot;:false}},&quot;ee4fc7dd-46d0-4c85-8bb0-5cd75e7cab03&quot;:{&quot;id&quot;:&quot;ee4fc7dd-46d0-4c85-8bb0-5cd75e7cab03&quot;,&quot;type&quot;:&quot;FIGURE_OBJECT&quot;,&quot;relativeTransform&quot;:{&quot;translate&quot;:{&quot;x&quot;:0,&quot;y&quot;:0},&quot;rotate&quot;:0},&quot;text&quot;:{&quot;textData&quot;:{&quot;lineSpacing&quot;:&quot;normal&quot;,&quot;alignment&quot;:&quot;center&quot;,&quot;verticalAlign&quot;:&quot;TOP&quot;,&quot;lines&quot;:[{&quot;runs&quot;:[],&quot;text&quot;:&quot;&quot;,&quot;baseStyle&quot;:{&quot;fontFamily&quot;:&quot;Roboto&quot;,&quot;fontSize&quot;:10.831845337521274,&quot;color&quot;:&quot;black&quot;,&quot;fontWeight&quot;:&quot;normal&quot;,&quot;fontStyle&quot;:&quot;normal&quot;,&quot;decoration&quot;:&quot;none&quot;}}]},&quot;format&quot;:&quot;BETTER_TEXT&quot;,&quot;size&quot;:{&quot;x&quot;:33.763077573824454,&quot;y&quot;:12.302514356905116},&quot;targetSize&quot;:{&quot;x&quot;:33.763077573824454,&quot;y&quot;:2}},&quot;parent&quot;:{&quot;type&quot;:&quot;CHILD&quot;,&quot;parentId&quot;:&quot;0d0122c5-0722-4a15-a191-d9f82be35f83&quot;,&quot;order&quot;:&quot;5&quot;}},&quot;3acdcd55-e5cc-48d0-8e0b-7119844b9b16&quot;:{&quot;id&quot;:&quot;3acdcd55-e5cc-48d0-8e0b-7119844b9b16&quot;,&quot;type&quot;:&quot;FIGURE_OBJECT&quot;,&quot;document&quot;:{&quot;type&quot;:&quot;FIGURE&quot;,&quot;canvasType&quot;:&quot;FIGURE&quot;,&quot;units&quot;:&quot;in&quot;,&quot;title&quot;:&quot;&quot;},&quot;parent&quot;:{&quot;type&quot;:&quot;DOCUMENT&quot;,&quot;parentId&quot;:&quot;fb28013c-4707-49e8-b0bb-bb3a7732c88e&quot;,&quot;order&quot;:&quot;05&quot;},&quot;source&quot;:{&quot;id&quot;:&quot;641db26880ee2c368da4f531&quot;,&quot;type&quot;:&quot;TEMPLATES&quot;}},&quot;fb28013c-4707-49e8-b0bb-bb3a7732c88e&quot;:{&quot;id&quot;:&quot;fb28013c-4707-49e8-b0bb-bb3a7732c88e&quot;,&quot;type&quot;:&quot;FIGURE_OBJECT&quot;,&quot;document&quot;:{&quot;type&quot;:&quot;DOCUMENT_GROUP&quot;,&quot;canvasType&quot;:&quot;FIGURE&quot;,&quot;units&quot;:&quot;in&quot;},&quot;source&quot;:{&quot;id&quot;:&quot;641db26880ee2c368da4f531&quot;,&quot;type&quot;:&quot;TEMPLATES&quot;}}}}"/>
</p:tagLst>
</file>

<file path=ppt/tags/tag18.xml><?xml version="1.0" encoding="utf-8"?>
<p:tagLst xmlns:a="http://schemas.openxmlformats.org/drawingml/2006/main" xmlns:r="http://schemas.openxmlformats.org/officeDocument/2006/relationships" xmlns:p="http://schemas.openxmlformats.org/presentationml/2006/main">
  <p:tag name="ID" val="68f85b2efdee20f20a703295"/>
  <p:tag name="FIGURESLIDEID" val="3acdcd55-e5cc-48d0-8e0b-7119844b9b16"/>
  <p:tag name="SELECTIONIDS" val="90fc6a94-8e05-4673-9d57-e41783572340"/>
  <p:tag name="TRANSPARENTBACKGROUND" val="true"/>
  <p:tag name="VERSION" val="1761110085145"/>
  <p:tag name="TITLE" val="Overview of Chromatin"/>
  <p:tag name="CREATORNAME" val="Zulekha Qadeer"/>
  <p:tag name="DATEINSERTED" val="1761110085351"/>
  <p:tag name="DPI" val="300"/>
  <p:tag name="BIOJSON" val="{&quot;id&quot;:&quot;fb28013c-4707-49e8-b0bb-bb3a7732c88e&quot;,&quot;objects&quot;:{&quot;90fc6a94-8e05-4673-9d57-e41783572340&quot;:{&quot;type&quot;:&quot;FIGURE_OBJECT&quot;,&quot;id&quot;:&quot;90fc6a94-8e05-4673-9d57-e41783572340&quot;,&quot;relativeTransform&quot;:{&quot;translate&quot;:{&quot;x&quot;:-29.32581668488973,&quot;y&quot;:-23.21353576884775},&quot;rotate&quot;:0,&quot;skewX&quot;:0,&quot;scale&quot;:{&quot;x&quot;:1,&quot;y&quot;:1}},&quot;opacity&quot;:1,&quot;path&quot;:{&quot;type&quot;:&quot;POLY_LINE&quot;,&quot;points&quot;:[{&quot;x&quot;:142.21620662976417,&quot;y&quot;:-86.33942793635784},{&quot;x&quot;:146.8787553666842,&quot;y&quot;:-80.37623290535403},{&quot;x&quot;:148.88910995807043,&quot;y&quot;:-73.07845720868897}],&quot;closed&quot;:false},&quot;pathStyles&quot;:[{&quot;type&quot;:&quot;FILL&quot;,&quot;fillStyle&quot;:&quot;rgba(0,0,0,0)&quot;},{&quot;type&quot;:&quot;STROKE&quot;,&quot;strokeStyle&quot;:{&quot;units&quot;:&quot;PATH_LENGTH&quot;,&quot;stops&quot;:{&quot;0&quot;:&quot;#23232300&quot;,&quot;1&quot;:&quot;#232323&quot;,&quot;0.45&quot;:&quot;#232323&quot;}},&quot;lineWidth&quot;:1,&quot;lineJoin&quot;:&quot;round&quot;}],&quot;pathSmoothing&quot;:{&quot;type&quot;:&quot;CATMULL_SMOOTHING&quot;,&quot;smoothing&quot;:0.2},&quot;pathMarkers&quot;:{&quot;markerEnd&quot;:{&quot;type&quot;:&quot;PATH&quot;,&quot;units&quot;:{&quot;type&quot;:&quot;STROKE_WIDTH&quot;,&quot;scale&quot;:1},&quot;orient&quot;:{&quot;type&quot;:&quot;CLIPPED_CHORD&quot;},&quot;clipDistance&quot;:4,&quot;name&quot;:&quot;arrow&quot;,&quot;relativeTransform&quot;:{&quot;translate&quot;:{&quot;x&quot;:0,&quot;y&quot;:0},&quot;rotate&quot;:0,&quot;skewX&quot;:0,&quot;scale&quot;:{&quot;x&quot;:1,&quot;y&quot;:1}},&quot;path&quot;:{&quot;type&quot;:&quot;SPLINE&quot;,&quot;spline&quot;:{&quot;points&quot;:[{&quot;x&quot;:0,&quot;y&quot;:0,&quot;isEndPoint&quot;:true},{&quot;x&quot;:-5,&quot;y&quot;:-2.5,&quot;isEndPoint&quot;:true},{&quot;x&quot;:-5,&quot;y&quot;:2.5,&quot;isEndPoint&quot;:true}],&quot;closed&quot;:true}},&quot;pathStyles&quot;:[{&quot;type&quot;:&quot;FILL&quot;,&quot;fillStyle&quot;:&quot;context-stroke-flat&quot;}]}},&quot;isLocked&quot;:false,&quot;parent&quot;:{&quot;type&quot;:&quot;CHILD&quot;,&quot;parentId&quot;:&quot;3acdcd55-e5cc-48d0-8e0b-7119844b9b16&quot;,&quot;order&quot;:&quot;999999999998&quot;},&quot;connectorInfo&quot;:{&quot;type&quot;:&quot;QUADRATIC&quot;,&quot;offset&quot;:{&quot;x&quot;:0,&quot;y&quot;:0},&quot;bending&quot;:-0.1,&quot;customized&quot;:false}},&quot;3acdcd55-e5cc-48d0-8e0b-7119844b9b16&quot;:{&quot;id&quot;:&quot;3acdcd55-e5cc-48d0-8e0b-7119844b9b16&quot;,&quot;type&quot;:&quot;FIGURE_OBJECT&quot;,&quot;document&quot;:{&quot;type&quot;:&quot;FIGURE&quot;,&quot;canvasType&quot;:&quot;FIGURE&quot;,&quot;units&quot;:&quot;in&quot;,&quot;title&quot;:&quot;&quot;},&quot;parent&quot;:{&quot;type&quot;:&quot;DOCUMENT&quot;,&quot;parentId&quot;:&quot;fb28013c-4707-49e8-b0bb-bb3a7732c88e&quot;,&quot;order&quot;:&quot;05&quot;},&quot;source&quot;:{&quot;id&quot;:&quot;641db26880ee2c368da4f531&quot;,&quot;type&quot;:&quot;TEMPLATES&quot;}},&quot;fb28013c-4707-49e8-b0bb-bb3a7732c88e&quot;:{&quot;id&quot;:&quot;fb28013c-4707-49e8-b0bb-bb3a7732c88e&quot;,&quot;type&quot;:&quot;FIGURE_OBJECT&quot;,&quot;document&quot;:{&quot;type&quot;:&quot;DOCUMENT_GROUP&quot;,&quot;canvasType&quot;:&quot;FIGURE&quot;,&quot;units&quot;:&quot;in&quot;},&quot;source&quot;:{&quot;id&quot;:&quot;641db26880ee2c368da4f531&quot;,&quot;type&quot;:&quot;TEMPLATES&quot;}}}}"/>
</p:tagLst>
</file>

<file path=ppt/tags/tag19.xml><?xml version="1.0" encoding="utf-8"?>
<p:tagLst xmlns:a="http://schemas.openxmlformats.org/drawingml/2006/main" xmlns:r="http://schemas.openxmlformats.org/officeDocument/2006/relationships" xmlns:p="http://schemas.openxmlformats.org/presentationml/2006/main">
  <p:tag name="ID" val="68f85b2efdee20f20a703295"/>
  <p:tag name="FIGURESLIDEID" val="3acdcd55-e5cc-48d0-8e0b-7119844b9b16"/>
  <p:tag name="SELECTIONIDS" val="ddc6db59-1319-4fbd-bf50-c91878f6a8d9"/>
  <p:tag name="TRANSPARENTBACKGROUND" val="true"/>
  <p:tag name="VERSION" val="1761110085145"/>
  <p:tag name="TITLE" val="Overview of Chromatin"/>
  <p:tag name="CREATORNAME" val="Zulekha Qadeer"/>
  <p:tag name="DATEINSERTED" val="1761110085351"/>
  <p:tag name="DPI" val="300"/>
  <p:tag name="BIOJSON" val="{&quot;id&quot;:&quot;fb28013c-4707-49e8-b0bb-bb3a7732c88e&quot;,&quot;objects&quot;:{&quot;ddc6db59-1319-4fbd-bf50-c91878f6a8d9&quot;:{&quot;type&quot;:&quot;FIGURE_OBJECT&quot;,&quot;id&quot;:&quot;ddc6db59-1319-4fbd-bf50-c91878f6a8d9&quot;,&quot;relativeTransform&quot;:{&quot;translate&quot;:{&quot;x&quot;:150.90390491786022,&quot;y&quot;:-89.99312005623544},&quot;rotate&quot;:0,&quot;skewX&quot;:0,&quot;scale&quot;:{&quot;x&quot;:1,&quot;y&quot;:1}},&quot;opacity&quot;:1,&quot;path&quot;:{&quot;type&quot;:&quot;RECT&quot;,&quot;size&quot;:{&quot;x&quot;:38.3671336066187,&quot;y&quot;:19.36573006499413},&quot;cornerRounding&quot;:{&quot;type&quot;:&quot;ARC_LENGTH&quot;,&quot;global&quot;:22.78744134186006}},&quot;pathStyles&quot;:[{&quot;type&quot;:&quot;FILL&quot;,&quot;fillStyle&quot;:&quot;rgba(200, 77, 76, 1)&quot;},{&quot;type&quot;:&quot;STROKE&quot;,&quot;strokeStyle&quot;:&quot;rgba(107, 21, 25, 1)&quot;,&quot;lineWidth&quot;:1.1605548575915652,&quot;lineJoin&quot;:&quot;round&quot;}],&quot;isLocked&quot;:false,&quot;parent&quot;:{&quot;type&quot;:&quot;CHILD&quot;,&quot;parentId&quot;:&quot;3acdcd55-e5cc-48d0-8e0b-7119844b9b16&quot;,&quot;order&quot;:&quot;999999999999&quot;},&quot;layout&quot;:{&quot;sizeRatio&quot;:{&quot;x&quot;:0.88,&quot;y&quot;:0.88},&quot;keepAspectRatio&quot;:false}},&quot;cf8a7e0e-b7d3-4d7f-8822-817b87569983&quot;:{&quot;id&quot;:&quot;cf8a7e0e-b7d3-4d7f-8822-817b87569983&quot;,&quot;type&quot;:&quot;FIGURE_OBJECT&quot;,&quot;relativeTransform&quot;:{&quot;translate&quot;:{&quot;x&quot;:0,&quot;y&quot;:0},&quot;rotate&quot;:0},&quot;text&quot;:{&quot;textData&quot;:{&quot;lineSpacing&quot;:&quot;normal&quot;,&quot;alignment&quot;:&quot;center&quot;,&quot;verticalAlign&quot;:&quot;TOP&quot;,&quot;lines&quot;:[{&quot;runs&quot;:[],&quot;text&quot;:&quot;&quot;,&quot;baseStyle&quot;:{&quot;fontFamily&quot;:&quot;Roboto&quot;,&quot;fontSize&quot;:10.831845337521274,&quot;color&quot;:&quot;black&quot;,&quot;fontWeight&quot;:&quot;normal&quot;,&quot;fontStyle&quot;:&quot;normal&quot;,&quot;decoration&quot;:&quot;none&quot;}}]},&quot;format&quot;:&quot;BETTER_TEXT&quot;,&quot;size&quot;:{&quot;x&quot;:33.763077573824454,&quot;y&quot;:12.302514356905116},&quot;targetSize&quot;:{&quot;x&quot;:33.763077573824454,&quot;y&quot;:2}},&quot;parent&quot;:{&quot;type&quot;:&quot;CHILD&quot;,&quot;parentId&quot;:&quot;ddc6db59-1319-4fbd-bf50-c91878f6a8d9&quot;,&quot;order&quot;:&quot;5&quot;}},&quot;3acdcd55-e5cc-48d0-8e0b-7119844b9b16&quot;:{&quot;id&quot;:&quot;3acdcd55-e5cc-48d0-8e0b-7119844b9b16&quot;,&quot;type&quot;:&quot;FIGURE_OBJECT&quot;,&quot;document&quot;:{&quot;type&quot;:&quot;FIGURE&quot;,&quot;canvasType&quot;:&quot;FIGURE&quot;,&quot;units&quot;:&quot;in&quot;,&quot;title&quot;:&quot;&quot;},&quot;parent&quot;:{&quot;type&quot;:&quot;DOCUMENT&quot;,&quot;parentId&quot;:&quot;fb28013c-4707-49e8-b0bb-bb3a7732c88e&quot;,&quot;order&quot;:&quot;05&quot;},&quot;source&quot;:{&quot;id&quot;:&quot;641db26880ee2c368da4f531&quot;,&quot;type&quot;:&quot;TEMPLATES&quot;}},&quot;fb28013c-4707-49e8-b0bb-bb3a7732c88e&quot;:{&quot;id&quot;:&quot;fb28013c-4707-49e8-b0bb-bb3a7732c88e&quot;,&quot;type&quot;:&quot;FIGURE_OBJECT&quot;,&quot;document&quot;:{&quot;type&quot;:&quot;DOCUMENT_GROUP&quot;,&quot;canvasType&quot;:&quot;FIGURE&quot;,&quot;units&quot;:&quot;in&quot;},&quot;source&quot;:{&quot;id&quot;:&quot;641db26880ee2c368da4f531&quot;,&quot;type&quot;:&quot;TEMPLATES&quot;}}}}"/>
</p:tagLst>
</file>

<file path=ppt/tags/tag2.xml><?xml version="1.0" encoding="utf-8"?>
<p:tagLst xmlns:a="http://schemas.openxmlformats.org/drawingml/2006/main" xmlns:r="http://schemas.openxmlformats.org/officeDocument/2006/relationships" xmlns:p="http://schemas.openxmlformats.org/presentationml/2006/main">
  <p:tag name="ID" val="68f85b2efdee20f20a703295"/>
  <p:tag name="FIGURESLIDEID" val="3acdcd55-e5cc-48d0-8e0b-7119844b9b16"/>
  <p:tag name="SELECTIONIDS" val="dc76c3fe-d341-43ab-9eb4-34b4dd385eb5"/>
  <p:tag name="TRANSPARENTBACKGROUND" val="true"/>
  <p:tag name="VERSION" val="1761110085145"/>
  <p:tag name="TITLE" val="Overview of Chromatin"/>
  <p:tag name="CREATORNAME" val="Zulekha Qadeer"/>
  <p:tag name="DATEINSERTED" val="1761110085351"/>
  <p:tag name="DPI" val="300"/>
  <p:tag name="BIOJSON" val="{&quot;id&quot;:&quot;fb28013c-4707-49e8-b0bb-bb3a7732c88e&quot;,&quot;objects&quot;:{&quot;050d125f-fea8-4357-ab1c-51aa4016fbc5&quot;:{&quot;type&quot;:&quot;FIGURE_OBJECT&quot;,&quot;id&quot;:&quot;050d125f-fea8-4357-ab1c-51aa4016fbc5&quot;,&quot;parent&quot;:{&quot;type&quot;:&quot;CHILD&quot;,&quot;parentId&quot;:&quot;dc76c3fe-d341-43ab-9eb4-34b4dd385eb5&quot;,&quot;order&quot;:&quot;5&quot;},&quot;relativeTransform&quot;:{&quot;translate&quot;:{&quot;x&quot;:-260.54546162568334,&quot;y&quot;:-67.53010123650526},&quot;rotate&quot;:0}},&quot;198f967b-1fc6-41b8-a73e-a41c732d9ef2&quot;:{&quot;type&quot;:&quot;FIGURE_OBJECT&quot;,&quot;id&quot;:&quot;198f967b-1fc6-41b8-a73e-a41c732d9ef2&quot;,&quot;relativeTransform&quot;:{&quot;translate&quot;:{&quot;x&quot;:15.757236872693573,&quot;y&quot;:22.34142252268254},&quot;rotate&quot;:-0.5727685227655476,&quot;skewX&quot;:1.6919468468476402e-16},&quot;opacity&quot;:1,&quot;path&quot;:{&quot;type&quot;:&quot;ARC&quot;,&quot;size&quot;:{&quot;x&quot;:165.96516015890552,&quot;y&quot;:172.83168307834137},&quot;startAngle&quot;:-0.7501490243934084,&quot;sweepAngle&quot;:0.5041419263452225,&quot;selectedObjectIds&quot;:[&quot;c2a0e077-51e7-4a39-b9ad-8800473362ae&quot;]},&quot;pathStyles&quot;:[{&quot;type&quot;:&quot;STROKE&quot;,&quot;strokeStyle&quot;:&quot;rgba(129,134,137,1)&quot;,&quot;lineWidth&quot;:3.3051768396756165,&quot;lineJoin&quot;:&quot;round&quot;},{&quot;type&quot;:&quot;FILL&quot;,&quot;fillStyle&quot;:&quot;rgba(0,0,0,0)&quot;}],&quot;isLocked&quot;:false,&quot;parent&quot;:{&quot;type&quot;:&quot;CHILD&quot;,&quot;parentId&quot;:&quot;050d125f-fea8-4357-ab1c-51aa4016fbc5&quot;,&quot;order&quot;:&quot;25&quot;},&quot;pathMarkers&quot;:{&quot;markerStart&quot;:{&quot;type&quot;:&quot;PATH&quot;,&quot;units&quot;:{&quot;type&quot;:&quot;STROKE_WIDTH&quot;,&quot;scale&quot;:1},&quot;orient&quot;:{&quot;type&quot;:&quot;AUTO_START_REVERSE&quot;},&quot;name&quot;:&quot;rounded-end&quot;,&quot;relativeTransform&quot;:{&quot;translate&quot;:{&quot;x&quot;:0,&quot;y&quot;:0},&quot;rotate&quot;:0,&quot;skewX&quot;:0,&quot;scale&quot;:{&quot;x&quot;:1,&quot;y&quot;:1}},&quot;path&quot;:{&quot;type&quot;:&quot;SPLINE&quot;,&quot;spline&quot;:{&quot;points&quot;:[{&quot;x&quot;:-0.5,&quot;y&quot;:0,&quot;isEndPoint&quot;:true},{&quot;x&quot;:-0.49999999999999994,&quot;y&quot;:0.2761423749153967,&quot;isEndPoint&quot;:false},{&quot;x&quot;:-0.2761423749153966,&quot;y&quot;:0.5,&quot;isEndPoint&quot;:false},{&quot;x&quot;:3.061616997868383e-17,&quot;y&quot;:0.5,&quot;isEndPoint&quot;:true},{&quot;x&quot;:0.2761423749153967,&quot;y&quot;:0.5,&quot;isEndPoint&quot;:false},{&quot;x&quot;:0.5,&quot;y&quot;:0.27614237491539667,&quot;isEndPoint&quot;:false},{&quot;x&quot;:0.5,&quot;y&quot;:0,&quot;isEndPoint&quot;:true},{&quot;x&quot;:0.5,&quot;y&quot;:-0.27614237491539667,&quot;isEndPoint&quot;:false},{&quot;x&quot;:0.2761423749153967,&quot;y&quot;:-0.5,&quot;isEndPoint&quot;:false},{&quot;x&quot;:3.061616997868383e-17,&quot;y&quot;:-0.5,&quot;isEndPoint&quot;:true},{&quot;x&quot;:-0.2761423749153966,&quot;y&quot;:-0.5,&quot;isEndPoint&quot;:false},{&quot;x&quot;:-0.49999999999999994,&quot;y&quot;:-0.2761423749153967,&quot;isEndPoint&quot;:false},{&quot;x&quot;:-0.5,&quot;y&quot;:-6.123233995736766e-17,&quot;isEndPoint&quot;:true}],&quot;closed&quot;:false}},&quot;pathStyles&quot;:[{&quot;type&quot;:&quot;FILL&quot;,&quot;fillStyle&quot;:&quot;context-stroke-flat&quot;}]},&quot;markerEnd&quot;:{&quot;type&quot;:&quot;PATH&quot;,&quot;units&quot;:{&quot;type&quot;:&quot;STROKE_WIDTH&quot;,&quot;scale&quot;:1},&quot;orient&quot;:{&quot;type&quot;:&quot;AUTO_START_REVERSE&quot;},&quot;name&quot;:&quot;rounded-end&quot;,&quot;relativeTransform&quot;:{&quot;translate&quot;:{&quot;x&quot;:0,&quot;y&quot;:0},&quot;rotate&quot;:0,&quot;skewX&quot;:0,&quot;scale&quot;:{&quot;x&quot;:1,&quot;y&quot;:1}},&quot;path&quot;:{&quot;type&quot;:&quot;SPLINE&quot;,&quot;spline&quot;:{&quot;points&quot;:[{&quot;x&quot;:-0.5,&quot;y&quot;:0,&quot;isEndPoint&quot;:true},{&quot;x&quot;:-0.49999999999999994,&quot;y&quot;:0.2761423749153967,&quot;isEndPoint&quot;:false},{&quot;x&quot;:-0.2761423749153966,&quot;y&quot;:0.5,&quot;isEndPoint&quot;:false},{&quot;x&quot;:3.061616997868383e-17,&quot;y&quot;:0.5,&quot;isEndPoint&quot;:true},{&quot;x&quot;:0.2761423749153967,&quot;y&quot;:0.5,&quot;isEndPoint&quot;:false},{&quot;x&quot;:0.5,&quot;y&quot;:0.27614237491539667,&quot;isEndPoint&quot;:false},{&quot;x&quot;:0.5,&quot;y&quot;:0,&quot;isEndPoint&quot;:true},{&quot;x&quot;:0.5,&quot;y&quot;:-0.27614237491539667,&quot;isEndPoint&quot;:false},{&quot;x&quot;:0.2761423749153967,&quot;y&quot;:-0.5,&quot;isEndPoint&quot;:false},{&quot;x&quot;:3.061616997868383e-17,&quot;y&quot;:-0.5,&quot;isEndPoint&quot;:true},{&quot;x&quot;:-0.2761423749153966,&quot;y&quot;:-0.5,&quot;isEndPoint&quot;:false},{&quot;x&quot;:-0.49999999999999994,&quot;y&quot;:-0.2761423749153967,&quot;isEndPoint&quot;:false},{&quot;x&quot;:-0.5,&quot;y&quot;:-6.123233995736766e-17,&quot;isEndPoint&quot;:true}],&quot;closed&quot;:false}},&quot;pathStyles&quot;:[{&quot;type&quot;:&quot;FILL&quot;,&quot;fillStyle&quot;:&quot;context-stroke-flat&quot;}]}}},&quot;ce549f2b-36e2-4c78-8cda-049a17314dfc&quot;:{&quot;type&quot;:&quot;FIGURE_OBJECT&quot;,&quot;id&quot;:&quot;ce549f2b-36e2-4c78-8cda-049a17314dfc&quot;,&quot;relativeTransform&quot;:{&quot;translate&quot;:{&quot;x&quot;:10.64637397165886,&quot;y&quot;:21.020244984851708},&quot;rotate&quot;:-0.8033121251922071},&quot;opacity&quot;:1,&quot;path&quot;:{&quot;type&quot;:&quot;ARC&quot;,&quot;size&quot;:{&quot;x&quot;:166.38289953870984,&quot;y&quot;:173.99920324622173},&quot;startAngle&quot;:-1.0834989524365104,&quot;sweepAngle&quot;:0.5143616493038969,&quot;selectedObjectIds&quot;:[&quot;71aa34ed-66ca-4f31-a7ff-b4b557413eda&quot;]},&quot;pathStyles&quot;:[{&quot;type&quot;:&quot;STROKE&quot;,&quot;strokeStyle&quot;:&quot;rgba(129,134,137,1)&quot;,&quot;lineWidth&quot;:3.305176839675615,&quot;lineJoin&quot;:&quot;round&quot;},{&quot;type&quot;:&quot;FILL&quot;,&quot;fillStyle&quot;:&quot;rgba(0,0,0,0)&quot;}],&quot;isLocked&quot;:false,&quot;parent&quot;:{&quot;type&quot;:&quot;CHILD&quot;,&quot;parentId&quot;:&quot;050d125f-fea8-4357-ab1c-51aa4016fbc5&quot;,&quot;order&quot;:&quot;5&quot;},&quot;pathMarkers&quot;:{&quot;markerStart&quot;:{&quot;type&quot;:&quot;PATH&quot;,&quot;units&quot;:{&quot;type&quot;:&quot;STROKE_WIDTH&quot;,&quot;scale&quot;:1},&quot;orient&quot;:{&quot;type&quot;:&quot;AUTO_START_REVERSE&quot;},&quot;name&quot;:&quot;rounded-end&quot;,&quot;relativeTransform&quot;:{&quot;translate&quot;:{&quot;x&quot;:0,&quot;y&quot;:0},&quot;rotate&quot;:0,&quot;skewX&quot;:0,&quot;scale&quot;:{&quot;x&quot;:1,&quot;y&quot;:1}},&quot;path&quot;:{&quot;type&quot;:&quot;SPLINE&quot;,&quot;spline&quot;:{&quot;points&quot;:[{&quot;x&quot;:-0.5,&quot;y&quot;:0,&quot;isEndPoint&quot;:true},{&quot;x&quot;:-0.49999999999999994,&quot;y&quot;:0.2761423749153967,&quot;isEndPoint&quot;:false},{&quot;x&quot;:-0.2761423749153966,&quot;y&quot;:0.5,&quot;isEndPoint&quot;:false},{&quot;x&quot;:3.061616997868383e-17,&quot;y&quot;:0.5,&quot;isEndPoint&quot;:true},{&quot;x&quot;:0.2761423749153967,&quot;y&quot;:0.5,&quot;isEndPoint&quot;:false},{&quot;x&quot;:0.5,&quot;y&quot;:0.27614237491539667,&quot;isEndPoint&quot;:false},{&quot;x&quot;:0.5,&quot;y&quot;:0,&quot;isEndPoint&quot;:true},{&quot;x&quot;:0.5,&quot;y&quot;:-0.27614237491539667,&quot;isEndPoint&quot;:false},{&quot;x&quot;:0.2761423749153967,&quot;y&quot;:-0.5,&quot;isEndPoint&quot;:false},{&quot;x&quot;:3.061616997868383e-17,&quot;y&quot;:-0.5,&quot;isEndPoint&quot;:true},{&quot;x&quot;:-0.2761423749153966,&quot;y&quot;:-0.5,&quot;isEndPoint&quot;:false},{&quot;x&quot;:-0.49999999999999994,&quot;y&quot;:-0.2761423749153967,&quot;isEndPoint&quot;:false},{&quot;x&quot;:-0.5,&quot;y&quot;:-6.123233995736766e-17,&quot;isEndPoint&quot;:true}],&quot;closed&quot;:false}},&quot;pathStyles&quot;:[{&quot;type&quot;:&quot;FILL&quot;,&quot;fillStyle&quot;:&quot;context-stroke-flat&quot;}]},&quot;markerEnd&quot;:{&quot;type&quot;:&quot;PATH&quot;,&quot;units&quot;:{&quot;type&quot;:&quot;STROKE_WIDTH&quot;,&quot;scale&quot;:1},&quot;orient&quot;:{&quot;type&quot;:&quot;AUTO_START_REVERSE&quot;},&quot;name&quot;:&quot;rounded-end&quot;,&quot;relativeTransform&quot;:{&quot;translate&quot;:{&quot;x&quot;:0,&quot;y&quot;:0},&quot;rotate&quot;:0,&quot;skewX&quot;:0,&quot;scale&quot;:{&quot;x&quot;:1,&quot;y&quot;:1}},&quot;path&quot;:{&quot;type&quot;:&quot;SPLINE&quot;,&quot;spline&quot;:{&quot;points&quot;:[{&quot;x&quot;:-0.5,&quot;y&quot;:0,&quot;isEndPoint&quot;:true},{&quot;x&quot;:-0.49999999999999994,&quot;y&quot;:0.2761423749153967,&quot;isEndPoint&quot;:false},{&quot;x&quot;:-0.2761423749153966,&quot;y&quot;:0.5,&quot;isEndPoint&quot;:false},{&quot;x&quot;:3.061616997868383e-17,&quot;y&quot;:0.5,&quot;isEndPoint&quot;:true},{&quot;x&quot;:0.2761423749153967,&quot;y&quot;:0.5,&quot;isEndPoint&quot;:false},{&quot;x&quot;:0.5,&quot;y&quot;:0.27614237491539667,&quot;isEndPoint&quot;:false},{&quot;x&quot;:0.5,&quot;y&quot;:0,&quot;isEndPoint&quot;:true},{&quot;x&quot;:0.5,&quot;y&quot;:-0.27614237491539667,&quot;isEndPoint&quot;:false},{&quot;x&quot;:0.2761423749153967,&quot;y&quot;:-0.5,&quot;isEndPoint&quot;:false},{&quot;x&quot;:3.061616997868383e-17,&quot;y&quot;:-0.5,&quot;isEndPoint&quot;:true},{&quot;x&quot;:-0.2761423749153966,&quot;y&quot;:-0.5,&quot;isEndPoint&quot;:false},{&quot;x&quot;:-0.49999999999999994,&quot;y&quot;:-0.2761423749153967,&quot;isEndPoint&quot;:false},{&quot;x&quot;:-0.5,&quot;y&quot;:-6.123233995736766e-17,&quot;isEndPoint&quot;:true}],&quot;closed&quot;:false}},&quot;pathStyles&quot;:[{&quot;type&quot;:&quot;FILL&quot;,&quot;fillStyle&quot;:&quot;context-stroke-flat&quot;}]}}},&quot;fd6ce042-d970-4566-95b7-d62573c37a43&quot;:{&quot;type&quot;:&quot;FIGURE_OBJECT&quot;,&quot;id&quot;:&quot;fd6ce042-d970-4566-95b7-d62573c37a43&quot;,&quot;relativeTransform&quot;:{&quot;translate&quot;:{&quot;x&quot;:11.398825569665442,&quot;y&quot;:19.12526682031452},&quot;rotate&quot;:-0.8033121251922071,&quot;skewX&quot;:8.459734234238202e-17},&quot;opacity&quot;:1,&quot;path&quot;:{&quot;type&quot;:&quot;ARC&quot;,&quot;size&quot;:{&quot;x&quot;:165.96516015890538,&quot;y&quot;:172.83168307834103},&quot;startAngle&quot;:-2.366474555005161,&quot;sweepAngle&quot;:0.4963060552120542,&quot;selectedObjectIds&quot;:[&quot;aa0c3765-fbf5-4b54-8e06-e1466bb2f12f&quot;]},&quot;pathStyles&quot;:[{&quot;type&quot;:&quot;STROKE&quot;,&quot;strokeStyle&quot;:&quot;rgba(129,134,137,1)&quot;,&quot;lineWidth&quot;:3.305176839675614,&quot;lineJoin&quot;:&quot;round&quot;},{&quot;type&quot;:&quot;FILL&quot;,&quot;fillStyle&quot;:&quot;rgba(0,0,0,0)&quot;}],&quot;isLocked&quot;:false,&quot;parent&quot;:{&quot;type&quot;:&quot;CHILD&quot;,&quot;parentId&quot;:&quot;050d125f-fea8-4357-ab1c-51aa4016fbc5&quot;,&quot;order&quot;:&quot;2&quot;},&quot;pathMarkers&quot;:{&quot;markerStart&quot;:{&quot;type&quot;:&quot;PATH&quot;,&quot;units&quot;:{&quot;type&quot;:&quot;STROKE_WIDTH&quot;,&quot;scale&quot;:1},&quot;orient&quot;:{&quot;type&quot;:&quot;AUTO_START_REVERSE&quot;},&quot;name&quot;:&quot;rounded-end&quot;,&quot;relativeTransform&quot;:{&quot;translate&quot;:{&quot;x&quot;:0,&quot;y&quot;:0},&quot;rotate&quot;:0,&quot;skewX&quot;:0,&quot;scale&quot;:{&quot;x&quot;:1,&quot;y&quot;:1}},&quot;path&quot;:{&quot;type&quot;:&quot;SPLINE&quot;,&quot;spline&quot;:{&quot;points&quot;:[{&quot;x&quot;:-0.5,&quot;y&quot;:0,&quot;isEndPoint&quot;:true},{&quot;x&quot;:-0.49999999999999994,&quot;y&quot;:0.2761423749153967,&quot;isEndPoint&quot;:false},{&quot;x&quot;:-0.2761423749153966,&quot;y&quot;:0.5,&quot;isEndPoint&quot;:false},{&quot;x&quot;:3.061616997868383e-17,&quot;y&quot;:0.5,&quot;isEndPoint&quot;:true},{&quot;x&quot;:0.2761423749153967,&quot;y&quot;:0.5,&quot;isEndPoint&quot;:false},{&quot;x&quot;:0.5,&quot;y&quot;:0.27614237491539667,&quot;isEndPoint&quot;:false},{&quot;x&quot;:0.5,&quot;y&quot;:0,&quot;isEndPoint&quot;:true},{&quot;x&quot;:0.5,&quot;y&quot;:-0.27614237491539667,&quot;isEndPoint&quot;:false},{&quot;x&quot;:0.2761423749153967,&quot;y&quot;:-0.5,&quot;isEndPoint&quot;:false},{&quot;x&quot;:3.061616997868383e-17,&quot;y&quot;:-0.5,&quot;isEndPoint&quot;:true},{&quot;x&quot;:-0.2761423749153966,&quot;y&quot;:-0.5,&quot;isEndPoint&quot;:false},{&quot;x&quot;:-0.49999999999999994,&quot;y&quot;:-0.2761423749153967,&quot;isEndPoint&quot;:false},{&quot;x&quot;:-0.5,&quot;y&quot;:-6.123233995736766e-17,&quot;isEndPoint&quot;:true}],&quot;closed&quot;:false}},&quot;pathStyles&quot;:[{&quot;type&quot;:&quot;FILL&quot;,&quot;fillStyle&quot;:&quot;context-stroke-flat&quot;}]},&quot;markerEnd&quot;:{&quot;type&quot;:&quot;PATH&quot;,&quot;units&quot;:{&quot;type&quot;:&quot;STROKE_WIDTH&quot;,&quot;scale&quot;:1},&quot;orient&quot;:{&quot;type&quot;:&quot;AUTO_START_REVERSE&quot;},&quot;name&quot;:&quot;rounded-end&quot;,&quot;relativeTransform&quot;:{&quot;translate&quot;:{&quot;x&quot;:0,&quot;y&quot;:0},&quot;rotate&quot;:0,&quot;skewX&quot;:0,&quot;scale&quot;:{&quot;x&quot;:1,&quot;y&quot;:1}},&quot;path&quot;:{&quot;type&quot;:&quot;SPLINE&quot;,&quot;spline&quot;:{&quot;points&quot;:[{&quot;x&quot;:-0.5,&quot;y&quot;:0,&quot;isEndPoint&quot;:true},{&quot;x&quot;:-0.49999999999999994,&quot;y&quot;:0.2761423749153967,&quot;isEndPoint&quot;:false},{&quot;x&quot;:-0.2761423749153966,&quot;y&quot;:0.5,&quot;isEndPoint&quot;:false},{&quot;x&quot;:3.061616997868383e-17,&quot;y&quot;:0.5,&quot;isEndPoint&quot;:true},{&quot;x&quot;:0.2761423749153967,&quot;y&quot;:0.5,&quot;isEndPoint&quot;:false},{&quot;x&quot;:0.5,&quot;y&quot;:0.27614237491539667,&quot;isEndPoint&quot;:false},{&quot;x&quot;:0.5,&quot;y&quot;:0,&quot;isEndPoint&quot;:true},{&quot;x&quot;:0.5,&quot;y&quot;:-0.27614237491539667,&quot;isEndPoint&quot;:false},{&quot;x&quot;:0.2761423749153967,&quot;y&quot;:-0.5,&quot;isEndPoint&quot;:false},{&quot;x&quot;:3.061616997868383e-17,&quot;y&quot;:-0.5,&quot;isEndPoint&quot;:true},{&quot;x&quot;:-0.2761423749153966,&quot;y&quot;:-0.5,&quot;isEndPoint&quot;:false},{&quot;x&quot;:-0.49999999999999994,&quot;y&quot;:-0.2761423749153967,&quot;isEndPoint&quot;:false},{&quot;x&quot;:-0.5,&quot;y&quot;:-6.123233995736766e-17,&quot;isEndPoint&quot;:true}],&quot;closed&quot;:false}},&quot;pathStyles&quot;:[{&quot;type&quot;:&quot;FILL&quot;,&quot;fillStyle&quot;:&quot;context-stroke-flat&quot;}]}}},&quot;e3db4edb-ea6f-439a-9a3d-d78a8637e9fb&quot;:{&quot;type&quot;:&quot;FIGURE_OBJECT&quot;,&quot;id&quot;:&quot;e3db4edb-ea6f-439a-9a3d-d78a8637e9fb&quot;,&quot;relativeTransform&quot;:{&quot;translate&quot;:{&quot;x&quot;:10.926418240654993,&quot;y&quot;:21.112714927845627},&quot;rotate&quot;:-0.7731294481247029},&quot;opacity&quot;:1,&quot;path&quot;:{&quot;type&quot;:&quot;ARC&quot;,&quot;size&quot;:{&quot;x&quot;:165.96516015890535,&quot;y&quot;:172.83168307834103},&quot;startAngle&quot;:3.300937692581942,&quot;sweepAngle&quot;:0.48822801569271945,&quot;selectedObjectIds&quot;:[&quot;60804f35-cf5b-4889-884b-19a260e7088e&quot;]},&quot;pathStyles&quot;:[{&quot;type&quot;:&quot;STROKE&quot;,&quot;strokeStyle&quot;:&quot;rgba(129,134,137,1)&quot;,&quot;lineWidth&quot;:3.3051768396756134,&quot;lineJoin&quot;:&quot;round&quot;},{&quot;type&quot;:&quot;FILL&quot;,&quot;fillStyle&quot;:&quot;rgba(0,0,0,0)&quot;}],&quot;isLocked&quot;:false,&quot;parent&quot;:{&quot;type&quot;:&quot;CHILD&quot;,&quot;parentId&quot;:&quot;050d125f-fea8-4357-ab1c-51aa4016fbc5&quot;,&quot;order&quot;:&quot;5&quot;},&quot;pathMarkers&quot;:{&quot;markerStart&quot;:{&quot;type&quot;:&quot;PATH&quot;,&quot;units&quot;:{&quot;type&quot;:&quot;STROKE_WIDTH&quot;,&quot;scale&quot;:1},&quot;orient&quot;:{&quot;type&quot;:&quot;AUTO_START_REVERSE&quot;},&quot;name&quot;:&quot;rounded-end&quot;,&quot;relativeTransform&quot;:{&quot;translate&quot;:{&quot;x&quot;:0,&quot;y&quot;:0},&quot;rotate&quot;:0,&quot;skewX&quot;:0,&quot;scale&quot;:{&quot;x&quot;:1,&quot;y&quot;:1}},&quot;path&quot;:{&quot;type&quot;:&quot;SPLINE&quot;,&quot;spline&quot;:{&quot;points&quot;:[{&quot;x&quot;:-0.5,&quot;y&quot;:0,&quot;isEndPoint&quot;:true},{&quot;x&quot;:-0.49999999999999994,&quot;y&quot;:0.2761423749153967,&quot;isEndPoint&quot;:false},{&quot;x&quot;:-0.2761423749153966,&quot;y&quot;:0.5,&quot;isEndPoint&quot;:false},{&quot;x&quot;:3.061616997868383e-17,&quot;y&quot;:0.5,&quot;isEndPoint&quot;:true},{&quot;x&quot;:0.2761423749153967,&quot;y&quot;:0.5,&quot;isEndPoint&quot;:false},{&quot;x&quot;:0.5,&quot;y&quot;:0.27614237491539667,&quot;isEndPoint&quot;:false},{&quot;x&quot;:0.5,&quot;y&quot;:0,&quot;isEndPoint&quot;:true},{&quot;x&quot;:0.5,&quot;y&quot;:-0.27614237491539667,&quot;isEndPoint&quot;:false},{&quot;x&quot;:0.2761423749153967,&quot;y&quot;:-0.5,&quot;isEndPoint&quot;:false},{&quot;x&quot;:3.061616997868383e-17,&quot;y&quot;:-0.5,&quot;isEndPoint&quot;:true},{&quot;x&quot;:-0.2761423749153966,&quot;y&quot;:-0.5,&quot;isEndPoint&quot;:false},{&quot;x&quot;:-0.49999999999999994,&quot;y&quot;:-0.2761423749153967,&quot;isEndPoint&quot;:false},{&quot;x&quot;:-0.5,&quot;y&quot;:-6.123233995736766e-17,&quot;isEndPoint&quot;:true}],&quot;closed&quot;:false}},&quot;pathStyles&quot;:[{&quot;type&quot;:&quot;FILL&quot;,&quot;fillStyle&quot;:&quot;context-stroke-flat&quot;}]},&quot;markerEnd&quot;:{&quot;type&quot;:&quot;PATH&quot;,&quot;units&quot;:{&quot;type&quot;:&quot;STROKE_WIDTH&quot;,&quot;scale&quot;:1},&quot;orient&quot;:{&quot;type&quot;:&quot;AUTO_START_REVERSE&quot;},&quot;name&quot;:&quot;rounded-end&quot;,&quot;relativeTransform&quot;:{&quot;translate&quot;:{&quot;x&quot;:0,&quot;y&quot;:0},&quot;rotate&quot;:0,&quot;skewX&quot;:0,&quot;scale&quot;:{&quot;x&quot;:1,&quot;y&quot;:1}},&quot;path&quot;:{&quot;type&quot;:&quot;SPLINE&quot;,&quot;spline&quot;:{&quot;points&quot;:[{&quot;x&quot;:-0.5,&quot;y&quot;:0,&quot;isEndPoint&quot;:true},{&quot;x&quot;:-0.49999999999999994,&quot;y&quot;:0.2761423749153967,&quot;isEndPoint&quot;:false},{&quot;x&quot;:-0.2761423749153966,&quot;y&quot;:0.5,&quot;isEndPoint&quot;:false},{&quot;x&quot;:3.061616997868383e-17,&quot;y&quot;:0.5,&quot;isEndPoint&quot;:true},{&quot;x&quot;:0.2761423749153967,&quot;y&quot;:0.5,&quot;isEndPoint&quot;:false},{&quot;x&quot;:0.5,&quot;y&quot;:0.27614237491539667,&quot;isEndPoint&quot;:false},{&quot;x&quot;:0.5,&quot;y&quot;:0,&quot;isEndPoint&quot;:true},{&quot;x&quot;:0.5,&quot;y&quot;:-0.27614237491539667,&quot;isEndPoint&quot;:false},{&quot;x&quot;:0.2761423749153967,&quot;y&quot;:-0.5,&quot;isEndPoint&quot;:false},{&quot;x&quot;:3.061616997868383e-17,&quot;y&quot;:-0.5,&quot;isEndPoint&quot;:true},{&quot;x&quot;:-0.2761423749153966,&quot;y&quot;:-0.5,&quot;isEndPoint&quot;:false},{&quot;x&quot;:-0.49999999999999994,&quot;y&quot;:-0.2761423749153967,&quot;isEndPoint&quot;:false},{&quot;x&quot;:-0.5,&quot;y&quot;:-6.123233995736766e-17,&quot;isEndPoint&quot;:true}],&quot;closed&quot;:false}},&quot;pathStyles&quot;:[{&quot;type&quot;:&quot;FILL&quot;,&quot;fillStyle&quot;:&quot;context-stroke-flat&quot;}]}}},&quot;7b69ae6a-d339-41ae-adfa-7a0d245825d7&quot;:{&quot;type&quot;:&quot;FIGURE_OBJECT&quot;,&quot;id&quot;:&quot;7b69ae6a-d339-41ae-adfa-7a0d245825d7&quot;,&quot;relativeTransform&quot;:{&quot;translate&quot;:{&quot;x&quot;:9.464979249038736,&quot;y&quot;:19.465530536917566},&quot;rotate&quot;:-0.849218812549686,&quot;skewX&quot;:8.459734234238199e-16},&quot;opacity&quot;:1,&quot;path&quot;:{&quot;type&quot;:&quot;ARC&quot;,&quot;size&quot;:{&quot;x&quot;:165.96516015890555,&quot;y&quot;:172.83168307834137},&quot;startAngle&quot;:2.7257682087310084,&quot;sweepAngle&quot;:0.4938711807317384,&quot;selectedObjectIds&quot;:[&quot;b55da22b-cad9-40c1-a574-a927435b71d4&quot;]},&quot;pathStyles&quot;:[{&quot;type&quot;:&quot;STROKE&quot;,&quot;strokeStyle&quot;:&quot;rgba(129,134,137,1)&quot;,&quot;lineWidth&quot;:3.305176839675617,&quot;lineJoin&quot;:&quot;round&quot;},{&quot;type&quot;:&quot;FILL&quot;,&quot;fillStyle&quot;:&quot;rgba(0,0,0,0)&quot;}],&quot;isLocked&quot;:false,&quot;parent&quot;:{&quot;type&quot;:&quot;CHILD&quot;,&quot;parentId&quot;:&quot;050d125f-fea8-4357-ab1c-51aa4016fbc5&quot;,&quot;order&quot;:&quot;5&quot;},&quot;pathMarkers&quot;:{&quot;markerStart&quot;:{&quot;type&quot;:&quot;PATH&quot;,&quot;units&quot;:{&quot;type&quot;:&quot;STROKE_WIDTH&quot;,&quot;scale&quot;:1},&quot;orient&quot;:{&quot;type&quot;:&quot;AUTO_START_REVERSE&quot;},&quot;name&quot;:&quot;rounded-end&quot;,&quot;relativeTransform&quot;:{&quot;translate&quot;:{&quot;x&quot;:0,&quot;y&quot;:0},&quot;rotate&quot;:0,&quot;skewX&quot;:0,&quot;scale&quot;:{&quot;x&quot;:1,&quot;y&quot;:1}},&quot;path&quot;:{&quot;type&quot;:&quot;SPLINE&quot;,&quot;spline&quot;:{&quot;points&quot;:[{&quot;x&quot;:-0.5,&quot;y&quot;:0,&quot;isEndPoint&quot;:true},{&quot;x&quot;:-0.49999999999999994,&quot;y&quot;:0.2761423749153967,&quot;isEndPoint&quot;:false},{&quot;x&quot;:-0.2761423749153966,&quot;y&quot;:0.5,&quot;isEndPoint&quot;:false},{&quot;x&quot;:3.061616997868383e-17,&quot;y&quot;:0.5,&quot;isEndPoint&quot;:true},{&quot;x&quot;:0.2761423749153967,&quot;y&quot;:0.5,&quot;isEndPoint&quot;:false},{&quot;x&quot;:0.5,&quot;y&quot;:0.27614237491539667,&quot;isEndPoint&quot;:false},{&quot;x&quot;:0.5,&quot;y&quot;:0,&quot;isEndPoint&quot;:true},{&quot;x&quot;:0.5,&quot;y&quot;:-0.27614237491539667,&quot;isEndPoint&quot;:false},{&quot;x&quot;:0.2761423749153967,&quot;y&quot;:-0.5,&quot;isEndPoint&quot;:false},{&quot;x&quot;:3.061616997868383e-17,&quot;y&quot;:-0.5,&quot;isEndPoint&quot;:true},{&quot;x&quot;:-0.2761423749153966,&quot;y&quot;:-0.5,&quot;isEndPoint&quot;:false},{&quot;x&quot;:-0.49999999999999994,&quot;y&quot;:-0.2761423749153967,&quot;isEndPoint&quot;:false},{&quot;x&quot;:-0.5,&quot;y&quot;:-6.123233995736766e-17,&quot;isEndPoint&quot;:true}],&quot;closed&quot;:false}},&quot;pathStyles&quot;:[{&quot;type&quot;:&quot;FILL&quot;,&quot;fillStyle&quot;:&quot;context-stroke-flat&quot;}]},&quot;markerEnd&quot;:{&quot;type&quot;:&quot;PATH&quot;,&quot;units&quot;:{&quot;type&quot;:&quot;STROKE_WIDTH&quot;,&quot;scale&quot;:1},&quot;orient&quot;:{&quot;type&quot;:&quot;AUTO_START_REVERSE&quot;},&quot;name&quot;:&quot;rounded-end&quot;,&quot;relativeTransform&quot;:{&quot;translate&quot;:{&quot;x&quot;:0,&quot;y&quot;:0},&quot;rotate&quot;:0,&quot;skewX&quot;:0,&quot;scale&quot;:{&quot;x&quot;:1,&quot;y&quot;:1}},&quot;path&quot;:{&quot;type&quot;:&quot;SPLINE&quot;,&quot;spline&quot;:{&quot;points&quot;:[{&quot;x&quot;:-0.5,&quot;y&quot;:0,&quot;isEndPoint&quot;:true},{&quot;x&quot;:-0.49999999999999994,&quot;y&quot;:0.2761423749153967,&quot;isEndPoint&quot;:false},{&quot;x&quot;:-0.2761423749153966,&quot;y&quot;:0.5,&quot;isEndPoint&quot;:false},{&quot;x&quot;:3.061616997868383e-17,&quot;y&quot;:0.5,&quot;isEndPoint&quot;:true},{&quot;x&quot;:0.2761423749153967,&quot;y&quot;:0.5,&quot;isEndPoint&quot;:false},{&quot;x&quot;:0.5,&quot;y&quot;:0.27614237491539667,&quot;isEndPoint&quot;:false},{&quot;x&quot;:0.5,&quot;y&quot;:0,&quot;isEndPoint&quot;:true},{&quot;x&quot;:0.5,&quot;y&quot;:-0.27614237491539667,&quot;isEndPoint&quot;:false},{&quot;x&quot;:0.2761423749153967,&quot;y&quot;:-0.5,&quot;isEndPoint&quot;:false},{&quot;x&quot;:3.061616997868383e-17,&quot;y&quot;:-0.5,&quot;isEndPoint&quot;:true},{&quot;x&quot;:-0.2761423749153966,&quot;y&quot;:-0.5,&quot;isEndPoint&quot;:false},{&quot;x&quot;:-0.49999999999999994,&quot;y&quot;:-0.2761423749153967,&quot;isEndPoint&quot;:false},{&quot;x&quot;:-0.5,&quot;y&quot;:-6.123233995736766e-17,&quot;isEndPoint&quot;:true}],&quot;closed&quot;:false}},&quot;pathStyles&quot;:[{&quot;type&quot;:&quot;FILL&quot;,&quot;fillStyle&quot;:&quot;context-stroke-flat&quot;}]}}},&quot;7124fea7-95c0-426e-942d-223dd7d5d42b&quot;:{&quot;type&quot;:&quot;FIGURE_OBJECT&quot;,&quot;id&quot;:&quot;7124fea7-95c0-426e-942d-223dd7d5d42b&quot;,&quot;relativeTransform&quot;:{&quot;translate&quot;:{&quot;x&quot;:10.418286743835662,&quot;y&quot;:19.125218686435435},&quot;rotate&quot;:-0.8033121251922071,&quot;skewX&quot;:8.459734234238202e-17},&quot;opacity&quot;:1,&quot;path&quot;:{&quot;type&quot;:&quot;ARC&quot;,&quot;size&quot;:{&quot;x&quot;:165.96516015890538,&quot;y&quot;:172.83168307834103},&quot;startAngle&quot;:2.0611766599273786,&quot;sweepAngle&quot;:0.5094152426400116,&quot;selectedObjectIds&quot;:[&quot;c2a0e077-51e7-4a39-b9ad-8800473362ae&quot;]},&quot;pathStyles&quot;:[{&quot;type&quot;:&quot;STROKE&quot;,&quot;strokeStyle&quot;:&quot;rgba(129,134,137,1)&quot;,&quot;lineWidth&quot;:3.305176839675614,&quot;lineJoin&quot;:&quot;round&quot;},{&quot;type&quot;:&quot;FILL&quot;,&quot;fillStyle&quot;:&quot;rgba(0,0,0,0)&quot;}],&quot;isLocked&quot;:false,&quot;parent&quot;:{&quot;type&quot;:&quot;CHILD&quot;,&quot;parentId&quot;:&quot;050d125f-fea8-4357-ab1c-51aa4016fbc5&quot;,&quot;order&quot;:&quot;5&quot;},&quot;pathMarkers&quot;:{&quot;markerStart&quot;:{&quot;type&quot;:&quot;PATH&quot;,&quot;units&quot;:{&quot;type&quot;:&quot;STROKE_WIDTH&quot;,&quot;scale&quot;:1},&quot;orient&quot;:{&quot;type&quot;:&quot;AUTO_START_REVERSE&quot;},&quot;name&quot;:&quot;rounded-end&quot;,&quot;relativeTransform&quot;:{&quot;translate&quot;:{&quot;x&quot;:0,&quot;y&quot;:0},&quot;rotate&quot;:0,&quot;skewX&quot;:0,&quot;scale&quot;:{&quot;x&quot;:1,&quot;y&quot;:1}},&quot;path&quot;:{&quot;type&quot;:&quot;SPLINE&quot;,&quot;spline&quot;:{&quot;points&quot;:[{&quot;x&quot;:-0.5,&quot;y&quot;:0,&quot;isEndPoint&quot;:true},{&quot;x&quot;:-0.49999999999999994,&quot;y&quot;:0.2761423749153967,&quot;isEndPoint&quot;:false},{&quot;x&quot;:-0.2761423749153966,&quot;y&quot;:0.5,&quot;isEndPoint&quot;:false},{&quot;x&quot;:3.061616997868383e-17,&quot;y&quot;:0.5,&quot;isEndPoint&quot;:true},{&quot;x&quot;:0.2761423749153967,&quot;y&quot;:0.5,&quot;isEndPoint&quot;:false},{&quot;x&quot;:0.5,&quot;y&quot;:0.27614237491539667,&quot;isEndPoint&quot;:false},{&quot;x&quot;:0.5,&quot;y&quot;:0,&quot;isEndPoint&quot;:true},{&quot;x&quot;:0.5,&quot;y&quot;:-0.27614237491539667,&quot;isEndPoint&quot;:false},{&quot;x&quot;:0.2761423749153967,&quot;y&quot;:-0.5,&quot;isEndPoint&quot;:false},{&quot;x&quot;:3.061616997868383e-17,&quot;y&quot;:-0.5,&quot;isEndPoint&quot;:true},{&quot;x&quot;:-0.2761423749153966,&quot;y&quot;:-0.5,&quot;isEndPoint&quot;:false},{&quot;x&quot;:-0.49999999999999994,&quot;y&quot;:-0.2761423749153967,&quot;isEndPoint&quot;:false},{&quot;x&quot;:-0.5,&quot;y&quot;:-6.123233995736766e-17,&quot;isEndPoint&quot;:true}],&quot;closed&quot;:false}},&quot;pathStyles&quot;:[{&quot;type&quot;:&quot;FILL&quot;,&quot;fillStyle&quot;:&quot;context-stroke-flat&quot;}]},&quot;markerEnd&quot;:{&quot;type&quot;:&quot;PATH&quot;,&quot;units&quot;:{&quot;type&quot;:&quot;STROKE_WIDTH&quot;,&quot;scale&quot;:1},&quot;orient&quot;:{&quot;type&quot;:&quot;AUTO_START_REVERSE&quot;},&quot;name&quot;:&quot;rounded-end&quot;,&quot;relativeTransform&quot;:{&quot;translate&quot;:{&quot;x&quot;:0,&quot;y&quot;:0},&quot;rotate&quot;:0,&quot;skewX&quot;:0,&quot;scale&quot;:{&quot;x&quot;:1,&quot;y&quot;:1}},&quot;path&quot;:{&quot;type&quot;:&quot;SPLINE&quot;,&quot;spline&quot;:{&quot;points&quot;:[{&quot;x&quot;:-0.5,&quot;y&quot;:0,&quot;isEndPoint&quot;:true},{&quot;x&quot;:-0.49999999999999994,&quot;y&quot;:0.2761423749153967,&quot;isEndPoint&quot;:false},{&quot;x&quot;:-0.2761423749153966,&quot;y&quot;:0.5,&quot;isEndPoint&quot;:false},{&quot;x&quot;:3.061616997868383e-17,&quot;y&quot;:0.5,&quot;isEndPoint&quot;:true},{&quot;x&quot;:0.2761423749153967,&quot;y&quot;:0.5,&quot;isEndPoint&quot;:false},{&quot;x&quot;:0.5,&quot;y&quot;:0.27614237491539667,&quot;isEndPoint&quot;:false},{&quot;x&quot;:0.5,&quot;y&quot;:0,&quot;isEndPoint&quot;:true},{&quot;x&quot;:0.5,&quot;y&quot;:-0.27614237491539667,&quot;isEndPoint&quot;:false},{&quot;x&quot;:0.2761423749153967,&quot;y&quot;:-0.5,&quot;isEndPoint&quot;:false},{&quot;x&quot;:3.061616997868383e-17,&quot;y&quot;:-0.5,&quot;isEndPoint&quot;:true},{&quot;x&quot;:-0.2761423749153966,&quot;y&quot;:-0.5,&quot;isEndPoint&quot;:false},{&quot;x&quot;:-0.49999999999999994,&quot;y&quot;:-0.2761423749153967,&quot;isEndPoint&quot;:false},{&quot;x&quot;:-0.5,&quot;y&quot;:-6.123233995736766e-17,&quot;isEndPoint&quot;:true}],&quot;closed&quot;:false}},&quot;pathStyles&quot;:[{&quot;type&quot;:&quot;FILL&quot;,&quot;fillStyle&quot;:&quot;context-stroke-flat&quot;}]}}},&quot;460dc021-9221-4ba4-9b50-388d5e92651f&quot;:{&quot;type&quot;:&quot;FIGURE_OBJECT&quot;,&quot;id&quot;:&quot;460dc021-9221-4ba4-9b50-388d5e92651f&quot;,&quot;relativeTransform&quot;:{&quot;translate&quot;:{&quot;x&quot;:8.94501507281046,&quot;y&quot;:18.336542616784282},&quot;rotate&quot;:-0.7688397307885554},&quot;opacity&quot;:1,&quot;path&quot;:{&quot;type&quot;:&quot;ARC&quot;,&quot;size&quot;:{&quot;x&quot;:165.9651601589055,&quot;y&quot;:172.83168307834143},&quot;startAngle&quot;:0.767015103096734,&quot;sweepAngle&quot;:0.5032706055823581,&quot;selectedObjectIds&quot;:[&quot;93304c43-42bd-46c4-80e5-3c980554135e&quot;]},&quot;pathStyles&quot;:[{&quot;type&quot;:&quot;STROKE&quot;,&quot;strokeStyle&quot;:&quot;rgba(129,134,137,1)&quot;,&quot;lineWidth&quot;:3.3051768396756156,&quot;lineJoin&quot;:&quot;round&quot;},{&quot;type&quot;:&quot;FILL&quot;,&quot;fillStyle&quot;:&quot;rgba(0,0,0,0)&quot;}],&quot;isLocked&quot;:false,&quot;parent&quot;:{&quot;type&quot;:&quot;CHILD&quot;,&quot;parentId&quot;:&quot;050d125f-fea8-4357-ab1c-51aa4016fbc5&quot;,&quot;order&quot;:&quot;5&quot;},&quot;pathMarkers&quot;:{&quot;markerStart&quot;:{&quot;type&quot;:&quot;PATH&quot;,&quot;units&quot;:{&quot;type&quot;:&quot;STROKE_WIDTH&quot;,&quot;scale&quot;:1},&quot;orient&quot;:{&quot;type&quot;:&quot;AUTO_START_REVERSE&quot;},&quot;name&quot;:&quot;rounded-end&quot;,&quot;relativeTransform&quot;:{&quot;translate&quot;:{&quot;x&quot;:0,&quot;y&quot;:0},&quot;rotate&quot;:0,&quot;skewX&quot;:0,&quot;scale&quot;:{&quot;x&quot;:1,&quot;y&quot;:1}},&quot;path&quot;:{&quot;type&quot;:&quot;SPLINE&quot;,&quot;spline&quot;:{&quot;points&quot;:[{&quot;x&quot;:-0.5,&quot;y&quot;:0,&quot;isEndPoint&quot;:true},{&quot;x&quot;:-0.49999999999999994,&quot;y&quot;:0.2761423749153967,&quot;isEndPoint&quot;:false},{&quot;x&quot;:-0.2761423749153966,&quot;y&quot;:0.5,&quot;isEndPoint&quot;:false},{&quot;x&quot;:3.061616997868383e-17,&quot;y&quot;:0.5,&quot;isEndPoint&quot;:true},{&quot;x&quot;:0.2761423749153967,&quot;y&quot;:0.5,&quot;isEndPoint&quot;:false},{&quot;x&quot;:0.5,&quot;y&quot;:0.27614237491539667,&quot;isEndPoint&quot;:false},{&quot;x&quot;:0.5,&quot;y&quot;:0,&quot;isEndPoint&quot;:true},{&quot;x&quot;:0.5,&quot;y&quot;:-0.27614237491539667,&quot;isEndPoint&quot;:false},{&quot;x&quot;:0.2761423749153967,&quot;y&quot;:-0.5,&quot;isEndPoint&quot;:false},{&quot;x&quot;:3.061616997868383e-17,&quot;y&quot;:-0.5,&quot;isEndPoint&quot;:true},{&quot;x&quot;:-0.2761423749153966,&quot;y&quot;:-0.5,&quot;isEndPoint&quot;:false},{&quot;x&quot;:-0.49999999999999994,&quot;y&quot;:-0.2761423749153967,&quot;isEndPoint&quot;:false},{&quot;x&quot;:-0.5,&quot;y&quot;:-6.123233995736766e-17,&quot;isEndPoint&quot;:true}],&quot;closed&quot;:false}},&quot;pathStyles&quot;:[{&quot;type&quot;:&quot;FILL&quot;,&quot;fillStyle&quot;:&quot;context-stroke-flat&quot;}]},&quot;markerEnd&quot;:{&quot;type&quot;:&quot;PATH&quot;,&quot;units&quot;:{&quot;type&quot;:&quot;STROKE_WIDTH&quot;,&quot;scale&quot;:1},&quot;orient&quot;:{&quot;type&quot;:&quot;AUTO_START_REVERSE&quot;},&quot;name&quot;:&quot;rounded-end&quot;,&quot;relativeTransform&quot;:{&quot;translate&quot;:{&quot;x&quot;:0,&quot;y&quot;:0},&quot;rotate&quot;:0,&quot;skewX&quot;:0,&quot;scale&quot;:{&quot;x&quot;:1,&quot;y&quot;:1}},&quot;path&quot;:{&quot;type&quot;:&quot;SPLINE&quot;,&quot;spline&quot;:{&quot;points&quot;:[{&quot;x&quot;:-0.5,&quot;y&quot;:0,&quot;isEndPoint&quot;:true},{&quot;x&quot;:-0.49999999999999994,&quot;y&quot;:0.2761423749153967,&quot;isEndPoint&quot;:false},{&quot;x&quot;:-0.2761423749153966,&quot;y&quot;:0.5,&quot;isEndPoint&quot;:false},{&quot;x&quot;:3.061616997868383e-17,&quot;y&quot;:0.5,&quot;isEndPoint&quot;:true},{&quot;x&quot;:0.2761423749153967,&quot;y&quot;:0.5,&quot;isEndPoint&quot;:false},{&quot;x&quot;:0.5,&quot;y&quot;:0.27614237491539667,&quot;isEndPoint&quot;:false},{&quot;x&quot;:0.5,&quot;y&quot;:0,&quot;isEndPoint&quot;:true},{&quot;x&quot;:0.5,&quot;y&quot;:-0.27614237491539667,&quot;isEndPoint&quot;:false},{&quot;x&quot;:0.2761423749153967,&quot;y&quot;:-0.5,&quot;isEndPoint&quot;:false},{&quot;x&quot;:3.061616997868383e-17,&quot;y&quot;:-0.5,&quot;isEndPoint&quot;:true},{&quot;x&quot;:-0.2761423749153966,&quot;y&quot;:-0.5,&quot;isEndPoint&quot;:false},{&quot;x&quot;:-0.49999999999999994,&quot;y&quot;:-0.2761423749153967,&quot;isEndPoint&quot;:false},{&quot;x&quot;:-0.5,&quot;y&quot;:-6.123233995736766e-17,&quot;isEndPoint&quot;:true}],&quot;closed&quot;:false}},&quot;pathStyles&quot;:[{&quot;type&quot;:&quot;FILL&quot;,&quot;fillStyle&quot;:&quot;context-stroke-flat&quot;}]}}},&quot;dc29173e-cc69-480d-823c-def8d91b4887&quot;:{&quot;type&quot;:&quot;FIGURE_OBJECT&quot;,&quot;id&quot;:&quot;dc29173e-cc69-480d-823c-def8d91b4887&quot;,&quot;relativeTransform&quot;:{&quot;translate&quot;:{&quot;x&quot;:10.642074201654168,&quot;y&quot;:16.69321302493811},&quot;rotate&quot;:-0.6021710926640085,&quot;skewX&quot;:2.5379202702714603e-16},&quot;opacity&quot;:1,&quot;path&quot;:{&quot;type&quot;:&quot;ARC&quot;,&quot;size&quot;:{&quot;x&quot;:165.96516015890558,&quot;y&quot;:172.83168307834126},&quot;startAngle&quot;:0,&quot;sweepAngle&quot;:0.49146050506437167,&quot;selectedObjectIds&quot;:[&quot;d5df139f-7972-42be-af20-4d97bb481876&quot;]},&quot;pathStyles&quot;:[{&quot;type&quot;:&quot;STROKE&quot;,&quot;strokeStyle&quot;:&quot;rgba(129,134,137,1)&quot;,&quot;lineWidth&quot;:3.305176839675618,&quot;lineJoin&quot;:&quot;round&quot;},{&quot;type&quot;:&quot;FILL&quot;,&quot;fillStyle&quot;:&quot;rgba(0,0,0,0)&quot;}],&quot;isLocked&quot;:false,&quot;parent&quot;:{&quot;type&quot;:&quot;CHILD&quot;,&quot;parentId&quot;:&quot;050d125f-fea8-4357-ab1c-51aa4016fbc5&quot;,&quot;order&quot;:&quot;3&quot;},&quot;pathMarkers&quot;:{&quot;markerStart&quot;:{&quot;type&quot;:&quot;PATH&quot;,&quot;units&quot;:{&quot;type&quot;:&quot;STROKE_WIDTH&quot;,&quot;scale&quot;:1},&quot;orient&quot;:{&quot;type&quot;:&quot;AUTO_START_REVERSE&quot;},&quot;name&quot;:&quot;rounded-end&quot;,&quot;relativeTransform&quot;:{&quot;translate&quot;:{&quot;x&quot;:0,&quot;y&quot;:0},&quot;rotate&quot;:0,&quot;skewX&quot;:0,&quot;scale&quot;:{&quot;x&quot;:1,&quot;y&quot;:1}},&quot;path&quot;:{&quot;type&quot;:&quot;SPLINE&quot;,&quot;spline&quot;:{&quot;points&quot;:[{&quot;x&quot;:-0.5,&quot;y&quot;:0,&quot;isEndPoint&quot;:true},{&quot;x&quot;:-0.49999999999999994,&quot;y&quot;:0.2761423749153967,&quot;isEndPoint&quot;:false},{&quot;x&quot;:-0.2761423749153966,&quot;y&quot;:0.5,&quot;isEndPoint&quot;:false},{&quot;x&quot;:3.061616997868383e-17,&quot;y&quot;:0.5,&quot;isEndPoint&quot;:true},{&quot;x&quot;:0.2761423749153967,&quot;y&quot;:0.5,&quot;isEndPoint&quot;:false},{&quot;x&quot;:0.5,&quot;y&quot;:0.27614237491539667,&quot;isEndPoint&quot;:false},{&quot;x&quot;:0.5,&quot;y&quot;:0,&quot;isEndPoint&quot;:true},{&quot;x&quot;:0.5,&quot;y&quot;:-0.27614237491539667,&quot;isEndPoint&quot;:false},{&quot;x&quot;:0.2761423749153967,&quot;y&quot;:-0.5,&quot;isEndPoint&quot;:false},{&quot;x&quot;:3.061616997868383e-17,&quot;y&quot;:-0.5,&quot;isEndPoint&quot;:true},{&quot;x&quot;:-0.2761423749153966,&quot;y&quot;:-0.5,&quot;isEndPoint&quot;:false},{&quot;x&quot;:-0.49999999999999994,&quot;y&quot;:-0.2761423749153967,&quot;isEndPoint&quot;:false},{&quot;x&quot;:-0.5,&quot;y&quot;:-6.123233995736766e-17,&quot;isEndPoint&quot;:true}],&quot;closed&quot;:false}},&quot;pathStyles&quot;:[{&quot;type&quot;:&quot;FILL&quot;,&quot;fillStyle&quot;:&quot;context-stroke-flat&quot;}]},&quot;markerEnd&quot;:{&quot;type&quot;:&quot;PATH&quot;,&quot;units&quot;:{&quot;type&quot;:&quot;STROKE_WIDTH&quot;,&quot;scale&quot;:1},&quot;orient&quot;:{&quot;type&quot;:&quot;AUTO_START_REVERSE&quot;},&quot;name&quot;:&quot;rounded-end&quot;,&quot;relativeTransform&quot;:{&quot;translate&quot;:{&quot;x&quot;:0,&quot;y&quot;:0},&quot;rotate&quot;:0,&quot;skewX&quot;:0,&quot;scale&quot;:{&quot;x&quot;:1,&quot;y&quot;:1}},&quot;path&quot;:{&quot;type&quot;:&quot;SPLINE&quot;,&quot;spline&quot;:{&quot;points&quot;:[{&quot;x&quot;:-0.5,&quot;y&quot;:0,&quot;isEndPoint&quot;:true},{&quot;x&quot;:-0.49999999999999994,&quot;y&quot;:0.2761423749153967,&quot;isEndPoint&quot;:false},{&quot;x&quot;:-0.2761423749153966,&quot;y&quot;:0.5,&quot;isEndPoint&quot;:false},{&quot;x&quot;:3.061616997868383e-17,&quot;y&quot;:0.5,&quot;isEndPoint&quot;:true},{&quot;x&quot;:0.2761423749153967,&quot;y&quot;:0.5,&quot;isEndPoint&quot;:false},{&quot;x&quot;:0.5,&quot;y&quot;:0.27614237491539667,&quot;isEndPoint&quot;:false},{&quot;x&quot;:0.5,&quot;y&quot;:0,&quot;isEndPoint&quot;:true},{&quot;x&quot;:0.5,&quot;y&quot;:-0.27614237491539667,&quot;isEndPoint&quot;:false},{&quot;x&quot;:0.2761423749153967,&quot;y&quot;:-0.5,&quot;isEndPoint&quot;:false},{&quot;x&quot;:3.061616997868383e-17,&quot;y&quot;:-0.5,&quot;isEndPoint&quot;:true},{&quot;x&quot;:-0.2761423749153966,&quot;y&quot;:-0.5,&quot;isEndPoint&quot;:false},{&quot;x&quot;:-0.49999999999999994,&quot;y&quot;:-0.2761423749153967,&quot;isEndPoint&quot;:false},{&quot;x&quot;:-0.5,&quot;y&quot;:-6.123233995736766e-17,&quot;isEndPoint&quot;:true}],&quot;closed&quot;:false}},&quot;pathStyles&quot;:[{&quot;type&quot;:&quot;FILL&quot;,&quot;fillStyle&quot;:&quot;context-stroke-flat&quot;}]}}},&quot;00bea9f7-692a-45f0-ae10-6edc1503443e&quot;:{&quot;type&quot;:&quot;FIGURE_OBJECT&quot;,&quot;id&quot;:&quot;00bea9f7-692a-45f0-ae10-6edc1503443e&quot;,&quot;relativeTransform&quot;:{&quot;translate&quot;:{&quot;x&quot;:10.665952524066546,&quot;y&quot;:19.88636960993552},&quot;rotate&quot;:-0.8033121251922071,&quot;skewX&quot;:8.459734234238202e-17},&quot;opacity&quot;:1,&quot;path&quot;:{&quot;type&quot;:&quot;ARC&quot;,&quot;size&quot;:{&quot;x&quot;:165.96516015890538,&quot;y&quot;:172.83168307834103},&quot;startAngle&quot;:-1.6983415492244622,&quot;sweepAngle&quot;:0.48572134297790076,&quot;selectedObjectIds&quot;:[&quot;9be22c4e-cf59-49aa-be88-8f8ae2861fb6&quot;]},&quot;pathStyles&quot;:[{&quot;type&quot;:&quot;STROKE&quot;,&quot;strokeStyle&quot;:&quot;rgba(129,134,137,1)&quot;,&quot;lineWidth&quot;:3.305176839675614,&quot;lineJoin&quot;:&quot;round&quot;},{&quot;type&quot;:&quot;FILL&quot;,&quot;fillStyle&quot;:&quot;rgba(0,0,0,0)&quot;}],&quot;isLocked&quot;:false,&quot;parent&quot;:{&quot;type&quot;:&quot;CHILD&quot;,&quot;parentId&quot;:&quot;050d125f-fea8-4357-ab1c-51aa4016fbc5&quot;,&quot;order&quot;:&quot;7&quot;},&quot;pathMarkers&quot;:{&quot;markerStart&quot;:{&quot;type&quot;:&quot;PATH&quot;,&quot;units&quot;:{&quot;type&quot;:&quot;STROKE_WIDTH&quot;,&quot;scale&quot;:1},&quot;orient&quot;:{&quot;type&quot;:&quot;AUTO_START_REVERSE&quot;},&quot;name&quot;:&quot;rounded-end&quot;,&quot;relativeTransform&quot;:{&quot;translate&quot;:{&quot;x&quot;:0,&quot;y&quot;:0},&quot;rotate&quot;:0,&quot;skewX&quot;:0,&quot;scale&quot;:{&quot;x&quot;:1,&quot;y&quot;:1}},&quot;path&quot;:{&quot;type&quot;:&quot;SPLINE&quot;,&quot;spline&quot;:{&quot;points&quot;:[{&quot;x&quot;:-0.5,&quot;y&quot;:0,&quot;isEndPoint&quot;:true},{&quot;x&quot;:-0.49999999999999994,&quot;y&quot;:0.2761423749153967,&quot;isEndPoint&quot;:false},{&quot;x&quot;:-0.2761423749153966,&quot;y&quot;:0.5,&quot;isEndPoint&quot;:false},{&quot;x&quot;:3.061616997868383e-17,&quot;y&quot;:0.5,&quot;isEndPoint&quot;:true},{&quot;x&quot;:0.2761423749153967,&quot;y&quot;:0.5,&quot;isEndPoint&quot;:false},{&quot;x&quot;:0.5,&quot;y&quot;:0.27614237491539667,&quot;isEndPoint&quot;:false},{&quot;x&quot;:0.5,&quot;y&quot;:0,&quot;isEndPoint&quot;:true},{&quot;x&quot;:0.5,&quot;y&quot;:-0.27614237491539667,&quot;isEndPoint&quot;:false},{&quot;x&quot;:0.2761423749153967,&quot;y&quot;:-0.5,&quot;isEndPoint&quot;:false},{&quot;x&quot;:3.061616997868383e-17,&quot;y&quot;:-0.5,&quot;isEndPoint&quot;:true},{&quot;x&quot;:-0.2761423749153966,&quot;y&quot;:-0.5,&quot;isEndPoint&quot;:false},{&quot;x&quot;:-0.49999999999999994,&quot;y&quot;:-0.2761423749153967,&quot;isEndPoint&quot;:false},{&quot;x&quot;:-0.5,&quot;y&quot;:-6.123233995736766e-17,&quot;isEndPoint&quot;:true}],&quot;closed&quot;:false}},&quot;pathStyles&quot;:[{&quot;type&quot;:&quot;FILL&quot;,&quot;fillStyle&quot;:&quot;context-stroke-flat&quot;}]},&quot;markerEnd&quot;:{&quot;type&quot;:&quot;PATH&quot;,&quot;units&quot;:{&quot;type&quot;:&quot;STROKE_WIDTH&quot;,&quot;scale&quot;:1},&quot;orient&quot;:{&quot;type&quot;:&quot;AUTO_START_REVERSE&quot;},&quot;name&quot;:&quot;rounded-end&quot;,&quot;relativeTransform&quot;:{&quot;translate&quot;:{&quot;x&quot;:0,&quot;y&quot;:0},&quot;rotate&quot;:0,&quot;skewX&quot;:0,&quot;scale&quot;:{&quot;x&quot;:1,&quot;y&quot;:1}},&quot;path&quot;:{&quot;type&quot;:&quot;SPLINE&quot;,&quot;spline&quot;:{&quot;points&quot;:[{&quot;x&quot;:-0.5,&quot;y&quot;:0,&quot;isEndPoint&quot;:true},{&quot;x&quot;:-0.49999999999999994,&quot;y&quot;:0.2761423749153967,&quot;isEndPoint&quot;:false},{&quot;x&quot;:-0.2761423749153966,&quot;y&quot;:0.5,&quot;isEndPoint&quot;:false},{&quot;x&quot;:3.061616997868383e-17,&quot;y&quot;:0.5,&quot;isEndPoint&quot;:true},{&quot;x&quot;:0.2761423749153967,&quot;y&quot;:0.5,&quot;isEndPoint&quot;:false},{&quot;x&quot;:0.5,&quot;y&quot;:0.27614237491539667,&quot;isEndPoint&quot;:false},{&quot;x&quot;:0.5,&quot;y&quot;:0,&quot;isEndPoint&quot;:true},{&quot;x&quot;:0.5,&quot;y&quot;:-0.27614237491539667,&quot;isEndPoint&quot;:false},{&quot;x&quot;:0.2761423749153967,&quot;y&quot;:-0.5,&quot;isEndPoint&quot;:false},{&quot;x&quot;:3.061616997868383e-17,&quot;y&quot;:-0.5,&quot;isEndPoint&quot;:true},{&quot;x&quot;:-0.2761423749153966,&quot;y&quot;:-0.5,&quot;isEndPoint&quot;:false},{&quot;x&quot;:-0.49999999999999994,&quot;y&quot;:-0.2761423749153967,&quot;isEndPoint&quot;:false},{&quot;x&quot;:-0.5,&quot;y&quot;:-6.123233995736766e-17,&quot;isEndPoint&quot;:true}],&quot;closed&quot;:false}},&quot;pathStyles&quot;:[{&quot;type&quot;:&quot;FILL&quot;,&quot;fillStyle&quot;:&quot;context-stroke-flat&quot;}]}}},&quot;47310535-ebfc-49b7-ab6b-c4ca1f0abc06&quot;:{&quot;type&quot;:&quot;FIGURE_OBJECT&quot;,&quot;id&quot;:&quot;47310535-ebfc-49b7-ab6b-c4ca1f0abc06&quot;,&quot;relativeTransform&quot;:{&quot;translate&quot;:{&quot;x&quot;:9.131118520384433,&quot;y&quot;:19.34145508027207},&quot;rotate&quot;:-0.8033121251922071,&quot;skewX&quot;:8.459734234238202e-17},&quot;opacity&quot;:1,&quot;path&quot;:{&quot;type&quot;:&quot;ARC&quot;,&quot;size&quot;:{&quot;x&quot;:165.96516015890538,&quot;y&quot;:172.83168307834103},&quot;startAngle&quot;:1.9333828512221432,&quot;sweepAngle&quot;:0.1,&quot;selectedObjectIds&quot;:[&quot;53bbf959-6f7c-4f18-ac9a-0ce792c31512&quot;]},&quot;pathStyles&quot;:[{&quot;type&quot;:&quot;FILL&quot;,&quot;fillStyle&quot;:&quot;rgba(0,0,0,0)&quot;},{&quot;type&quot;:&quot;STROKE&quot;,&quot;strokeStyle&quot;:&quot;rgba(129,134,137,1)&quot;,&quot;lineWidth&quot;:3.305176839675614,&quot;lineJoin&quot;:&quot;round&quot;}],&quot;isLocked&quot;:false,&quot;parent&quot;:{&quot;type&quot;:&quot;CHILD&quot;,&quot;parentId&quot;:&quot;050d125f-fea8-4357-ab1c-51aa4016fbc5&quot;,&quot;order&quot;:&quot;5&quot;},&quot;pathMarkers&quot;:{&quot;markerStart&quot;:{&quot;type&quot;:&quot;PATH&quot;,&quot;units&quot;:{&quot;type&quot;:&quot;STROKE_WIDTH&quot;,&quot;scale&quot;:1},&quot;orient&quot;:{&quot;type&quot;:&quot;AUTO_START_REVERSE&quot;},&quot;name&quot;:&quot;rounded-end&quot;,&quot;relativeTransform&quot;:{&quot;translate&quot;:{&quot;x&quot;:0,&quot;y&quot;:0},&quot;rotate&quot;:0,&quot;skewX&quot;:0,&quot;scale&quot;:{&quot;x&quot;:1,&quot;y&quot;:1}},&quot;path&quot;:{&quot;type&quot;:&quot;SPLINE&quot;,&quot;spline&quot;:{&quot;points&quot;:[{&quot;x&quot;:-0.5,&quot;y&quot;:0,&quot;isEndPoint&quot;:true},{&quot;x&quot;:-0.49999999999999994,&quot;y&quot;:0.2761423749153967,&quot;isEndPoint&quot;:false},{&quot;x&quot;:-0.2761423749153966,&quot;y&quot;:0.5,&quot;isEndPoint&quot;:false},{&quot;x&quot;:3.061616997868383e-17,&quot;y&quot;:0.5,&quot;isEndPoint&quot;:true},{&quot;x&quot;:0.2761423749153967,&quot;y&quot;:0.5,&quot;isEndPoint&quot;:false},{&quot;x&quot;:0.5,&quot;y&quot;:0.27614237491539667,&quot;isEndPoint&quot;:false},{&quot;x&quot;:0.5,&quot;y&quot;:0,&quot;isEndPoint&quot;:true},{&quot;x&quot;:0.5,&quot;y&quot;:-0.27614237491539667,&quot;isEndPoint&quot;:false},{&quot;x&quot;:0.2761423749153967,&quot;y&quot;:-0.5,&quot;isEndPoint&quot;:false},{&quot;x&quot;:3.061616997868383e-17,&quot;y&quot;:-0.5,&quot;isEndPoint&quot;:true},{&quot;x&quot;:-0.2761423749153966,&quot;y&quot;:-0.5,&quot;isEndPoint&quot;:false},{&quot;x&quot;:-0.49999999999999994,&quot;y&quot;:-0.2761423749153967,&quot;isEndPoint&quot;:false},{&quot;x&quot;:-0.5,&quot;y&quot;:-6.123233995736766e-17,&quot;isEndPoint&quot;:true}],&quot;closed&quot;:false}},&quot;pathStyles&quot;:[{&quot;type&quot;:&quot;FILL&quot;,&quot;fillStyle&quot;:&quot;context-stroke-flat&quot;}]},&quot;markerEnd&quot;:{&quot;type&quot;:&quot;PATH&quot;,&quot;units&quot;:{&quot;type&quot;:&quot;STROKE_WIDTH&quot;,&quot;scale&quot;:1},&quot;orient&quot;:{&quot;type&quot;:&quot;AUTO_START_REVERSE&quot;},&quot;name&quot;:&quot;rounded-end&quot;,&quot;relativeTransform&quot;:{&quot;translate&quot;:{&quot;x&quot;:0,&quot;y&quot;:0},&quot;rotate&quot;:0,&quot;skewX&quot;:0,&quot;scale&quot;:{&quot;x&quot;:1,&quot;y&quot;:1}},&quot;path&quot;:{&quot;type&quot;:&quot;SPLINE&quot;,&quot;spline&quot;:{&quot;points&quot;:[{&quot;x&quot;:-0.5,&quot;y&quot;:0,&quot;isEndPoint&quot;:true},{&quot;x&quot;:-0.49999999999999994,&quot;y&quot;:0.2761423749153967,&quot;isEndPoint&quot;:false},{&quot;x&quot;:-0.2761423749153966,&quot;y&quot;:0.5,&quot;isEndPoint&quot;:false},{&quot;x&quot;:3.061616997868383e-17,&quot;y&quot;:0.5,&quot;isEndPoint&quot;:true},{&quot;x&quot;:0.2761423749153967,&quot;y&quot;:0.5,&quot;isEndPoint&quot;:false},{&quot;x&quot;:0.5,&quot;y&quot;:0.27614237491539667,&quot;isEndPoint&quot;:false},{&quot;x&quot;:0.5,&quot;y&quot;:0,&quot;isEndPoint&quot;:true},{&quot;x&quot;:0.5,&quot;y&quot;:-0.27614237491539667,&quot;isEndPoint&quot;:false},{&quot;x&quot;:0.2761423749153967,&quot;y&quot;:-0.5,&quot;isEndPoint&quot;:false},{&quot;x&quot;:3.061616997868383e-17,&quot;y&quot;:-0.5,&quot;isEndPoint&quot;:true},{&quot;x&quot;:-0.2761423749153966,&quot;y&quot;:-0.5,&quot;isEndPoint&quot;:false},{&quot;x&quot;:-0.49999999999999994,&quot;y&quot;:-0.2761423749153967,&quot;isEndPoint&quot;:false},{&quot;x&quot;:-0.5,&quot;y&quot;:-6.123233995736766e-17,&quot;isEndPoint&quot;:true}],&quot;closed&quot;:false}},&quot;pathStyles&quot;:[{&quot;type&quot;:&quot;FILL&quot;,&quot;fillStyle&quot;:&quot;context-stroke-flat&quot;}]}}},&quot;be89d9e6-a389-457b-816d-b727d20b3fd5&quot;:{&quot;id&quot;:&quot;be89d9e6-a389-457b-816d-b727d20b3fd5&quot;,&quot;name&quot;:&quot;Nucleus&quot;,&quot;type&quot;:&quot;FIGURE_OBJECT&quot;,&quot;relativeTransform&quot;:{&quot;translate&quot;:{&quot;x&quot;:-249.79753036052443,&quot;y&quot;:-47.62595805512552},&quot;rotate&quot;:0,&quot;skewX&quot;:0,&quot;scale&quot;:{&quot;x&quot;:1.2042970847212795,&quot;y&quot;:1.2042970847212795}},&quot;image&quot;:{&quot;url&quot;:&quot;https://icons.cdn.biorender.com/biorender/5d2757307d6bc904003e449c/5b5607f6c195610014b44ad9.png&quot;,&quot;isPremium&quot;:false,&quot;isPacked&quot;:true,&quot;size&quot;:{&quot;x&quot;:150,&quot;y&quot;:149.04458598726114},&quot;fallbackUrl&quot;:&quot;sources/icons/5d2757307d6bc904003e449c/5b5607f6c195610014b44ad9.svg&quot;},&quot;source&quot;:{&quot;id&quot;:&quot;5b5607f6c195610014b44ad9&quot;,&quot;type&quot;:&quot;ASSETS&quot;},&quot;parent&quot;:{&quot;type&quot;:&quot;CHILD&quot;,&quot;parentId&quot;:&quot;dc76c3fe-d341-43ab-9eb4-34b4dd385eb5&quot;,&quot;order&quot;:&quot;2&quot;},&quot;styles&quot;:{&quot;nucleolus&quot;:[{&quot;styleName&quot;:&quot;FILL&quot;,&quot;index&quot;:0,&quot;value&quot;:&quot;#b2b2b2&quot;,&quot;color&quot;:&quot;#B2B2B2&quot;}],&quot;nuclear_envelope&quot;:[{&quot;styleName&quot;:&quot;TRANSPARENCY&quot;,&quot;index&quot;:0,&quot;value&quot;:100}]}},&quot;dc76c3fe-d341-43ab-9eb4-34b4dd385eb5&quot;:{&quot;type&quot;:&quot;FIGURE_OBJECT&quot;,&quot;id&quot;:&quot;dc76c3fe-d341-43ab-9eb4-34b4dd385eb5&quot;,&quot;parent&quot;:{&quot;type&quot;:&quot;CHILD&quot;,&quot;parentId&quot;:&quot;3acdcd55-e5cc-48d0-8e0b-7119844b9b16&quot;,&quot;order&quot;:&quot;9999998&quot;},&quot;relativeTransform&quot;:{&quot;translate&quot;:{&quot;x&quot;:-87.07307833718758,&quot;y&quot;:-39.64247958679908},&quot;rotate&quot;:0}},&quot;3acdcd55-e5cc-48d0-8e0b-7119844b9b16&quot;:{&quot;id&quot;:&quot;3acdcd55-e5cc-48d0-8e0b-7119844b9b16&quot;,&quot;type&quot;:&quot;FIGURE_OBJECT&quot;,&quot;document&quot;:{&quot;type&quot;:&quot;FIGURE&quot;,&quot;canvasType&quot;:&quot;FIGURE&quot;,&quot;units&quot;:&quot;in&quot;,&quot;title&quot;:&quot;&quot;},&quot;parent&quot;:{&quot;type&quot;:&quot;DOCUMENT&quot;,&quot;parentId&quot;:&quot;fb28013c-4707-49e8-b0bb-bb3a7732c88e&quot;,&quot;order&quot;:&quot;05&quot;},&quot;source&quot;:{&quot;id&quot;:&quot;641db26880ee2c368da4f531&quot;,&quot;type&quot;:&quot;TEMPLATES&quot;}},&quot;fb28013c-4707-49e8-b0bb-bb3a7732c88e&quot;:{&quot;id&quot;:&quot;fb28013c-4707-49e8-b0bb-bb3a7732c88e&quot;,&quot;type&quot;:&quot;FIGURE_OBJECT&quot;,&quot;document&quot;:{&quot;type&quot;:&quot;DOCUMENT_GROUP&quot;,&quot;canvasType&quot;:&quot;FIGURE&quot;,&quot;units&quot;:&quot;in&quot;},&quot;source&quot;:{&quot;id&quot;:&quot;641db26880ee2c368da4f531&quot;,&quot;type&quot;:&quot;TEMPLATES&quot;}}}}"/>
</p:tagLst>
</file>

<file path=ppt/tags/tag20.xml><?xml version="1.0" encoding="utf-8"?>
<p:tagLst xmlns:a="http://schemas.openxmlformats.org/drawingml/2006/main" xmlns:r="http://schemas.openxmlformats.org/officeDocument/2006/relationships" xmlns:p="http://schemas.openxmlformats.org/presentationml/2006/main">
  <p:tag name="ID" val="68f85b2efdee20f20a703295"/>
  <p:tag name="FIGURESLIDEID" val="3acdcd55-e5cc-48d0-8e0b-7119844b9b16"/>
  <p:tag name="SELECTIONIDS" val="8df1cbc8-920d-4149-87ac-e2751e2badee"/>
  <p:tag name="TRANSPARENTBACKGROUND" val="true"/>
  <p:tag name="VERSION" val="1761110085145"/>
  <p:tag name="TITLE" val="Overview of Chromatin"/>
  <p:tag name="CREATORNAME" val="Zulekha Qadeer"/>
  <p:tag name="DATEINSERTED" val="1761110085351"/>
  <p:tag name="DPI" val="300"/>
  <p:tag name="BIOJSON" val="{&quot;id&quot;:&quot;fb28013c-4707-49e8-b0bb-bb3a7732c88e&quot;,&quot;objects&quot;:{&quot;8df1cbc8-920d-4149-87ac-e2751e2badee&quot;:{&quot;type&quot;:&quot;FIGURE_OBJECT&quot;,&quot;id&quot;:&quot;8df1cbc8-920d-4149-87ac-e2751e2badee&quot;,&quot;relativeTransform&quot;:{&quot;translate&quot;:{&quot;x&quot;:293.34545724822266,&quot;y&quot;:-182.80819635472687},&quot;rotate&quot;:2.910743191353689,&quot;skewX&quot;:0,&quot;scale&quot;:{&quot;x&quot;:1,&quot;y&quot;:1}},&quot;opacity&quot;:1,&quot;path&quot;:{&quot;type&quot;:&quot;POLY_LINE&quot;,&quot;points&quot;:[{&quot;x&quot;:142.21620662976417,&quot;y&quot;:-86.33942793635784},{&quot;x&quot;:146.8787553666842,&quot;y&quot;:-80.37623290535403},{&quot;x&quot;:148.88910995807043,&quot;y&quot;:-73.07845720868897}],&quot;closed&quot;:false},&quot;pathStyles&quot;:[{&quot;type&quot;:&quot;FILL&quot;,&quot;fillStyle&quot;:&quot;rgba(0,0,0,0)&quot;},{&quot;type&quot;:&quot;STROKE&quot;,&quot;strokeStyle&quot;:{&quot;units&quot;:&quot;PATH_LENGTH&quot;,&quot;stops&quot;:{&quot;0&quot;:&quot;#23232300&quot;,&quot;1&quot;:&quot;#232323&quot;,&quot;0.45&quot;:&quot;#232323&quot;}},&quot;lineWidth&quot;:1,&quot;lineJoin&quot;:&quot;round&quot;}],&quot;pathSmoothing&quot;:{&quot;type&quot;:&quot;CATMULL_SMOOTHING&quot;,&quot;smoothing&quot;:0.2},&quot;pathMarkers&quot;:{&quot;markerEnd&quot;:{&quot;type&quot;:&quot;PATH&quot;,&quot;units&quot;:{&quot;type&quot;:&quot;STROKE_WIDTH&quot;,&quot;scale&quot;:1},&quot;orient&quot;:{&quot;type&quot;:&quot;CLIPPED_CHORD&quot;},&quot;clipDistance&quot;:4,&quot;name&quot;:&quot;arrow&quot;,&quot;relativeTransform&quot;:{&quot;translate&quot;:{&quot;x&quot;:0,&quot;y&quot;:0},&quot;rotate&quot;:0,&quot;skewX&quot;:0,&quot;scale&quot;:{&quot;x&quot;:1,&quot;y&quot;:1}},&quot;path&quot;:{&quot;type&quot;:&quot;SPLINE&quot;,&quot;spline&quot;:{&quot;points&quot;:[{&quot;x&quot;:0,&quot;y&quot;:0,&quot;isEndPoint&quot;:true},{&quot;x&quot;:-5,&quot;y&quot;:-2.5,&quot;isEndPoint&quot;:true},{&quot;x&quot;:-5,&quot;y&quot;:2.5,&quot;isEndPoint&quot;:true}],&quot;closed&quot;:true}},&quot;pathStyles&quot;:[{&quot;type&quot;:&quot;FILL&quot;,&quot;fillStyle&quot;:&quot;context-stroke-flat&quot;}]}},&quot;isLocked&quot;:false,&quot;parent&quot;:{&quot;type&quot;:&quot;CHILD&quot;,&quot;parentId&quot;:&quot;3acdcd55-e5cc-48d0-8e0b-7119844b9b16&quot;,&quot;order&quot;:&quot;9999999999995&quot;},&quot;connectorInfo&quot;:{&quot;type&quot;:&quot;QUADRATIC&quot;,&quot;offset&quot;:{&quot;x&quot;:0,&quot;y&quot;:0},&quot;bending&quot;:-0.1,&quot;customized&quot;:false}},&quot;3acdcd55-e5cc-48d0-8e0b-7119844b9b16&quot;:{&quot;id&quot;:&quot;3acdcd55-e5cc-48d0-8e0b-7119844b9b16&quot;,&quot;type&quot;:&quot;FIGURE_OBJECT&quot;,&quot;document&quot;:{&quot;type&quot;:&quot;FIGURE&quot;,&quot;canvasType&quot;:&quot;FIGURE&quot;,&quot;units&quot;:&quot;in&quot;,&quot;title&quot;:&quot;&quot;},&quot;parent&quot;:{&quot;type&quot;:&quot;DOCUMENT&quot;,&quot;parentId&quot;:&quot;fb28013c-4707-49e8-b0bb-bb3a7732c88e&quot;,&quot;order&quot;:&quot;05&quot;},&quot;source&quot;:{&quot;id&quot;:&quot;641db26880ee2c368da4f531&quot;,&quot;type&quot;:&quot;TEMPLATES&quot;}},&quot;fb28013c-4707-49e8-b0bb-bb3a7732c88e&quot;:{&quot;id&quot;:&quot;fb28013c-4707-49e8-b0bb-bb3a7732c88e&quot;,&quot;type&quot;:&quot;FIGURE_OBJECT&quot;,&quot;document&quot;:{&quot;type&quot;:&quot;DOCUMENT_GROUP&quot;,&quot;canvasType&quot;:&quot;FIGURE&quot;,&quot;units&quot;:&quot;in&quot;},&quot;source&quot;:{&quot;id&quot;:&quot;641db26880ee2c368da4f531&quot;,&quot;type&quot;:&quot;TEMPLATES&quot;}}}}"/>
</p:tagLst>
</file>

<file path=ppt/tags/tag21.xml><?xml version="1.0" encoding="utf-8"?>
<p:tagLst xmlns:a="http://schemas.openxmlformats.org/drawingml/2006/main" xmlns:r="http://schemas.openxmlformats.org/officeDocument/2006/relationships" xmlns:p="http://schemas.openxmlformats.org/presentationml/2006/main">
  <p:tag name="ID" val="68f85b2efdee20f20a703295"/>
  <p:tag name="FIGURESLIDEID" val="3acdcd55-e5cc-48d0-8e0b-7119844b9b16"/>
  <p:tag name="SELECTIONIDS" val="c88c02f1-7331-4dc0-86df-cd4d78d88af3"/>
  <p:tag name="TRANSPARENTBACKGROUND" val="true"/>
  <p:tag name="VERSION" val="1761110085145"/>
  <p:tag name="TITLE" val="Overview of Chromatin"/>
  <p:tag name="CREATORNAME" val="Zulekha Qadeer"/>
  <p:tag name="DATEINSERTED" val="1761110085351"/>
  <p:tag name="DPI" val="300"/>
  <p:tag name="BIOJSON" val="{&quot;id&quot;:&quot;fb28013c-4707-49e8-b0bb-bb3a7732c88e&quot;,&quot;objects&quot;:{&quot;c88c02f1-7331-4dc0-86df-cd4d78d88af3&quot;:{&quot;type&quot;:&quot;FIGURE_OBJECT&quot;,&quot;id&quot;:&quot;c88c02f1-7331-4dc0-86df-cd4d78d88af3&quot;,&quot;relativeTransform&quot;:{&quot;translate&quot;:{&quot;x&quot;:148.37112985880776,&quot;y&quot;:117.06662010923336},&quot;rotate&quot;:-0.7083734700317867,&quot;skewX&quot;:-5.551115123125785e-17,&quot;scale&quot;:{&quot;x&quot;:0.9999999999999998,&quot;y&quot;:0.9999999999999999}},&quot;opacity&quot;:1,&quot;path&quot;:{&quot;type&quot;:&quot;POLY_LINE&quot;,&quot;points&quot;:[{&quot;x&quot;:195.61352719096604,&quot;y&quot;:-118.75692956885888},{&quot;x&quot;:202.02670347897586,&quot;y&quot;:-110.55475879672576},{&quot;x&quot;:204.7918774478568,&quot;y&quot;:-100.51691797321449}],&quot;closed&quot;:false},&quot;pathStyles&quot;:[{&quot;type&quot;:&quot;FILL&quot;,&quot;fillStyle&quot;:&quot;rgba(0,0,0,0)&quot;},{&quot;type&quot;:&quot;STROKE&quot;,&quot;strokeStyle&quot;:{&quot;units&quot;:&quot;PATH_LENGTH&quot;,&quot;stops&quot;:{&quot;0&quot;:&quot;#23232300&quot;,&quot;1&quot;:&quot;#232323&quot;,&quot;0.45&quot;:&quot;#232323&quot;}},&quot;lineWidth&quot;:1.3754657913230153,&quot;lineJoin&quot;:&quot;round&quot;}],&quot;pathSmoothing&quot;:{&quot;type&quot;:&quot;CATMULL_SMOOTHING&quot;,&quot;smoothing&quot;:0.2},&quot;pathMarkers&quot;:{&quot;markerEnd&quot;:{&quot;type&quot;:&quot;PATH&quot;,&quot;units&quot;:{&quot;type&quot;:&quot;STROKE_WIDTH&quot;,&quot;scale&quot;:1},&quot;orient&quot;:{&quot;type&quot;:&quot;CLIPPED_CHORD&quot;},&quot;clipDistance&quot;:4,&quot;name&quot;:&quot;arrow&quot;,&quot;relativeTransform&quot;:{&quot;translate&quot;:{&quot;x&quot;:0,&quot;y&quot;:0},&quot;rotate&quot;:0,&quot;skewX&quot;:0,&quot;scale&quot;:{&quot;x&quot;:1,&quot;y&quot;:1}},&quot;path&quot;:{&quot;type&quot;:&quot;SPLINE&quot;,&quot;spline&quot;:{&quot;points&quot;:[{&quot;x&quot;:0,&quot;y&quot;:0,&quot;isEndPoint&quot;:true},{&quot;x&quot;:-5,&quot;y&quot;:-2.5,&quot;isEndPoint&quot;:true},{&quot;x&quot;:-5,&quot;y&quot;:2.5,&quot;isEndPoint&quot;:true}],&quot;closed&quot;:true}},&quot;pathStyles&quot;:[{&quot;type&quot;:&quot;FILL&quot;,&quot;fillStyle&quot;:&quot;context-stroke-flat&quot;}]}},&quot;isLocked&quot;:false,&quot;parent&quot;:{&quot;type&quot;:&quot;CHILD&quot;,&quot;parentId&quot;:&quot;3acdcd55-e5cc-48d0-8e0b-7119844b9b16&quot;,&quot;order&quot;:&quot;9999999999999&quot;},&quot;connectorInfo&quot;:{&quot;type&quot;:&quot;QUADRATIC&quot;,&quot;offset&quot;:{&quot;x&quot;:0,&quot;y&quot;:0},&quot;bending&quot;:-0.1,&quot;customized&quot;:false}},&quot;3acdcd55-e5cc-48d0-8e0b-7119844b9b16&quot;:{&quot;id&quot;:&quot;3acdcd55-e5cc-48d0-8e0b-7119844b9b16&quot;,&quot;type&quot;:&quot;FIGURE_OBJECT&quot;,&quot;document&quot;:{&quot;type&quot;:&quot;FIGURE&quot;,&quot;canvasType&quot;:&quot;FIGURE&quot;,&quot;units&quot;:&quot;in&quot;,&quot;title&quot;:&quot;&quot;},&quot;parent&quot;:{&quot;type&quot;:&quot;DOCUMENT&quot;,&quot;parentId&quot;:&quot;fb28013c-4707-49e8-b0bb-bb3a7732c88e&quot;,&quot;order&quot;:&quot;05&quot;},&quot;source&quot;:{&quot;id&quot;:&quot;641db26880ee2c368da4f531&quot;,&quot;type&quot;:&quot;TEMPLATES&quot;}},&quot;fb28013c-4707-49e8-b0bb-bb3a7732c88e&quot;:{&quot;id&quot;:&quot;fb28013c-4707-49e8-b0bb-bb3a7732c88e&quot;,&quot;type&quot;:&quot;FIGURE_OBJECT&quot;,&quot;document&quot;:{&quot;type&quot;:&quot;DOCUMENT_GROUP&quot;,&quot;canvasType&quot;:&quot;FIGURE&quot;,&quot;units&quot;:&quot;in&quot;},&quot;source&quot;:{&quot;id&quot;:&quot;641db26880ee2c368da4f531&quot;,&quot;type&quot;:&quot;TEMPLATES&quot;}}}}"/>
</p:tagLst>
</file>

<file path=ppt/tags/tag3.xml><?xml version="1.0" encoding="utf-8"?>
<p:tagLst xmlns:a="http://schemas.openxmlformats.org/drawingml/2006/main" xmlns:r="http://schemas.openxmlformats.org/officeDocument/2006/relationships" xmlns:p="http://schemas.openxmlformats.org/presentationml/2006/main">
  <p:tag name="ID" val="68f85b2efdee20f20a703295"/>
  <p:tag name="FIGURESLIDEID" val="3acdcd55-e5cc-48d0-8e0b-7119844b9b16"/>
  <p:tag name="SELECTIONIDS" val="3ad6fb0b-7db4-4d98-959c-35240311308f"/>
  <p:tag name="TRANSPARENTBACKGROUND" val="true"/>
  <p:tag name="VERSION" val="1761110085145"/>
  <p:tag name="TITLE" val="Overview of Chromatin"/>
  <p:tag name="CREATORNAME" val="Zulekha Qadeer"/>
  <p:tag name="DATEINSERTED" val="1761110085351"/>
  <p:tag name="DPI" val="300"/>
  <p:tag name="BIOJSON" val="{&quot;id&quot;:&quot;fb28013c-4707-49e8-b0bb-bb3a7732c88e&quot;,&quot;objects&quot;:{&quot;3ad6fb0b-7db4-4d98-959c-35240311308f&quot;:{&quot;type&quot;:&quot;FIGURE_OBJECT&quot;,&quot;id&quot;:&quot;3ad6fb0b-7db4-4d98-959c-35240311308f&quot;,&quot;parent&quot;:{&quot;type&quot;:&quot;CHILD&quot;,&quot;parentId&quot;:&quot;3acdcd55-e5cc-48d0-8e0b-7119844b9b16&quot;,&quot;order&quot;:&quot;9999999&quot;},&quot;relativeTransform&quot;:{&quot;translate&quot;:{&quot;x&quot;:-79.51438783108551,&quot;y&quot;:-29.09802338220486},&quot;rotate&quot;:0,&quot;skewX&quot;:0,&quot;scale&quot;:{&quot;x&quot;:1,&quot;y&quot;:1}},&quot;opacity&quot;:1},&quot;5ab5144f-f021-4369-8a99-07c4b474471b&quot;:{&quot;type&quot;:&quot;FIGURE_OBJECT&quot;,&quot;id&quot;:&quot;5ab5144f-f021-4369-8a99-07c4b474471b&quot;,&quot;source&quot;:{&quot;type&quot;:&quot;ASSETS&quot;,&quot;id&quot;:&quot;5f0c5c86e823060028b2b513&quot;},&quot;name&quot;:&quot;Nucleosome (for brush)&quot;,&quot;path&quot;:{&quot;type&quot;:&quot;SPLINE&quot;,&quot;spline&quot;:{&quot;points&quot;:[{&quot;x&quot;:-34.44822776336025,&quot;y&quot;:-1.509034257160181,&quot;isEndPoint&quot;:true},{&quot;x&quot;:3.113473751402239,&quot;y&quot;:1.6511464047457167,&quot;isEndPoint&quot;:false},{&quot;x&quot;:34.42864725315032,&quot;y&quot;:-1.8066418551922965,&quot;isEndPoint&quot;:true}],&quot;closed&quot;:false}},&quot;pathStyles&quot;:[{&quot;type&quot;:&quot;FILL&quot;,&quot;fillStyle&quot;:&quot;rgba(0,0,0,0)&quot;},{&quot;type&quot;:&quot;STROKE&quot;,&quot;strokeStyle&quot;:&quot;rgba(0,0,0,0)&quot;,&quot;lineWidth&quot;:40,&quot;lineJoin&quot;:&quot;round&quot;}],&quot;pathPattern&quot;:{&quot;type&quot;:&quot;ROW&quot;,&quot;patternId&quot;:&quot;bc37f2f2-5e70-4e4f-b087-a15152cc797a&quot;,&quot;patternTransform&quot;:{&quot;translate&quot;:{&quot;x&quot;:0.002860911286263152,&quot;y&quot;:-0.5},&quot;rotate&quot;:0,&quot;skewX&quot;:0,&quot;scale&quot;:{&quot;x&quot;:0.003185870029246286,&quot;y&quot;:0.005494505494505495}},&quot;xUnits&quot;:&quot;PATH_LENGTH&quot;,&quot;yUnits&quot;:&quot;STROKE_WIDTH&quot;,&quot;bending&quot;:true,&quot;isPremium&quot;:true},&quot;relativeTransform&quot;:{&quot;translate&quot;:{&quot;x&quot;:-164.15310781734834,&quot;y&quot;:7.139788994955342},&quot;rotate&quot;:0.3813967643158068,&quot;skewX&quot;:0,&quot;scale&quot;:{&quot;x&quot;:1,&quot;y&quot;:1}},&quot;isFrozen&quot;:true,&quot;parent&quot;:{&quot;type&quot;:&quot;CHILD&quot;,&quot;parentId&quot;:&quot;3ad6fb0b-7db4-4d98-959c-35240311308f&quot;,&quot;order&quot;:&quot;1&quot;}},&quot;6113930e-723d-4a52-ab2c-ad12f36be360&quot;:{&quot;type&quot;:&quot;FIGURE_OBJECT&quot;,&quot;id&quot;:&quot;6113930e-723d-4a52-ab2c-ad12f36be360&quot;,&quot;source&quot;:{&quot;type&quot;:&quot;ASSETS&quot;,&quot;id&quot;:&quot;5f0c5c86e823060028b2b513&quot;},&quot;name&quot;:&quot;Nucleosome (for brush)&quot;,&quot;path&quot;:{&quot;type&quot;:&quot;SPLINE&quot;,&quot;spline&quot;:{&quot;points&quot;:[{&quot;x&quot;:-34.36375159539362,&quot;y&quot;:-2.609811669306154,&quot;isEndPoint&quot;:true},{&quot;x&quot;:1.6274940492228467,&quot;y&quot;:2.636334144487762,&quot;isEndPoint&quot;:false},{&quot;x&quot;:31.77768359232133,&quot;y&quot;:-2.6631261570072695,&quot;isEndPoint&quot;:true},{&quot;x&quot;:32.62094471778216,&quot;y&quot;:-2.811345087829764,&quot;isEndPoint&quot;:false},{&quot;x&quot;:33.460890213082784,&quot;y&quot;:-2.9673220654135264,&quot;isEndPoint&quot;:false},{&quot;x&quot;:34.29759674561882,&quot;y&quot;:-3.130842888719222,&quot;isEndPoint&quot;:true}],&quot;closed&quot;:false}},&quot;pathStyles&quot;:[{&quot;type&quot;:&quot;FILL&quot;,&quot;fillStyle&quot;:&quot;rgba(0,0,0,0)&quot;},{&quot;type&quot;:&quot;STROKE&quot;,&quot;strokeStyle&quot;:&quot;rgba(0,0,0,0)&quot;,&quot;lineWidth&quot;:40,&quot;lineJoin&quot;:&quot;round&quot;}],&quot;pathPattern&quot;:{&quot;type&quot;:&quot;ROW&quot;,&quot;patternId&quot;:&quot;bef3a370-de29-4842-b523-1af663de14b2&quot;,&quot;patternTransform&quot;:{&quot;translate&quot;:{&quot;x&quot;:0.002860911286263152,&quot;y&quot;:-0.5},&quot;rotate&quot;:0,&quot;skewX&quot;:0,&quot;scale&quot;:{&quot;x&quot;:0.003185870029246286,&quot;y&quot;:0.005494505494505495}},&quot;xUnits&quot;:&quot;PATH_LENGTH&quot;,&quot;yUnits&quot;:&quot;STROKE_WIDTH&quot;,&quot;bending&quot;:true,&quot;isPremium&quot;:true},&quot;relativeTransform&quot;:{&quot;translate&quot;:{&quot;x&quot;:-98.85375146386998,&quot;y&quot;:25.04664651393493},&quot;rotate&quot;:0.1306851791462128,&quot;skewX&quot;:0,&quot;scale&quot;:{&quot;x&quot;:0.9999999999999999,&quot;y&quot;:1}},&quot;isFrozen&quot;:true,&quot;parent&quot;:{&quot;type&quot;:&quot;CHILD&quot;,&quot;parentId&quot;:&quot;3ad6fb0b-7db4-4d98-959c-35240311308f&quot;,&quot;order&quot;:&quot;2&quot;}},&quot;032ea9fb-9226-45e8-88cf-5b7283223319&quot;:{&quot;type&quot;:&quot;FIGURE_OBJECT&quot;,&quot;id&quot;:&quot;032ea9fb-9226-45e8-88cf-5b7283223319&quot;,&quot;source&quot;:{&quot;type&quot;:&quot;ASSETS&quot;,&quot;id&quot;:&quot;5f0c5c86e823060028b2b513&quot;},&quot;name&quot;:&quot;Nucleosome (for brush)&quot;,&quot;path&quot;:{&quot;type&quot;:&quot;SPLINE&quot;,&quot;spline&quot;:{&quot;points&quot;:[{&quot;x&quot;:-34.24290054154497,&quot;y&quot;:-3.5125720742207847,&quot;isEndPoint&quot;:true},{&quot;x&quot;:-11.261447836261716,&quot;y&quot;:1.588464798577773,&quot;isEndPoint&quot;:false},{&quot;x&quot;:11.710421886216153,&quot;y&quot;:0.37810244550503924,&quot;isEndPoint&quot;:false},{&quot;x&quot;:34.38897060479845,&quot;y&quot;:-2.3878277441600932,&quot;isEndPoint&quot;:true}],&quot;closed&quot;:false}},&quot;pathStyles&quot;:[{&quot;type&quot;:&quot;FILL&quot;,&quot;fillStyle&quot;:&quot;rgba(0,0,0,0)&quot;},{&quot;type&quot;:&quot;STROKE&quot;,&quot;strokeStyle&quot;:&quot;rgba(0,0,0,0)&quot;,&quot;lineWidth&quot;:40,&quot;lineJoin&quot;:&quot;round&quot;}],&quot;pathPattern&quot;:{&quot;type&quot;:&quot;ROW&quot;,&quot;patternId&quot;:&quot;fac68213-4708-45df-8c52-c3684e155920&quot;,&quot;patternTransform&quot;:{&quot;translate&quot;:{&quot;x&quot;:0.002860911286263152,&quot;y&quot;:-0.5},&quot;rotate&quot;:0,&quot;skewX&quot;:0,&quot;scale&quot;:{&quot;x&quot;:0.003185870029246286,&quot;y&quot;:0.005494505494505495}},&quot;xUnits&quot;:&quot;PATH_LENGTH&quot;,&quot;yUnits&quot;:&quot;STROKE_WIDTH&quot;,&quot;bending&quot;:true,&quot;isPremium&quot;:true},&quot;relativeTransform&quot;:{&quot;translate&quot;:{&quot;x&quot;:-31.613834845182044,&quot;y&quot;:20.638677502625786},&quot;rotate&quot;:-0.27262057889878205,&quot;skewX&quot;:0,&quot;scale&quot;:{&quot;x&quot;:1,&quot;y&quot;:1.0000000000000002}},&quot;isFrozen&quot;:true,&quot;parent&quot;:{&quot;type&quot;:&quot;CHILD&quot;,&quot;parentId&quot;:&quot;3ad6fb0b-7db4-4d98-959c-35240311308f&quot;,&quot;order&quot;:&quot;3&quot;}},&quot;6805b187-ab6c-4f83-bd87-302c8600d68e&quot;:{&quot;type&quot;:&quot;FIGURE_OBJECT&quot;,&quot;id&quot;:&quot;6805b187-ab6c-4f83-bd87-302c8600d68e&quot;,&quot;source&quot;:{&quot;type&quot;:&quot;ASSETS&quot;,&quot;id&quot;:&quot;5f0c5c86e823060028b2b513&quot;},&quot;name&quot;:&quot;Nucleosome (for brush)&quot;,&quot;path&quot;:{&quot;type&quot;:&quot;SPLINE&quot;,&quot;spline&quot;:{&quot;points&quot;:[{&quot;x&quot;:-34.491966151944915,&quot;y&quot;:-0.06285682131543524,&quot;isEndPoint&quot;:true},{&quot;x&quot;:-11.109537861094765,&quot;y&quot;:0.429404490161442,&quot;isEndPoint&quot;:false},{&quot;x&quot;:12.212140628766829,&quot;y&quot;:-0.8134691641754124,&quot;isEndPoint&quot;:false},{&quot;x&quot;:34.45947150237072,&quot;y&quot;:1.2156795457571405,&quot;isEndPoint&quot;:true}],&quot;closed&quot;:false}},&quot;pathStyles&quot;:[{&quot;type&quot;:&quot;FILL&quot;,&quot;fillStyle&quot;:&quot;rgba(0,0,0,0)&quot;},{&quot;type&quot;:&quot;STROKE&quot;,&quot;strokeStyle&quot;:&quot;rgba(0,0,0,0)&quot;,&quot;lineWidth&quot;:40,&quot;lineJoin&quot;:&quot;round&quot;}],&quot;pathPattern&quot;:{&quot;type&quot;:&quot;ROW&quot;,&quot;patternId&quot;:&quot;8d28684c-b173-46ca-a924-e9fe84cc5142&quot;,&quot;patternTransform&quot;:{&quot;translate&quot;:{&quot;x&quot;:0.002860911286263152,&quot;y&quot;:-0.5},&quot;rotate&quot;:0,&quot;skewX&quot;:0,&quot;scale&quot;:{&quot;x&quot;:0.003185870029246286,&quot;y&quot;:0.005494505494505495}},&quot;xUnits&quot;:&quot;PATH_LENGTH&quot;,&quot;yUnits&quot;:&quot;STROKE_WIDTH&quot;,&quot;bending&quot;:true,&quot;isPremium&quot;:true},&quot;relativeTransform&quot;:{&quot;translate&quot;:{&quot;x&quot;:31.46618043519797,&quot;y&quot;:-4.277731169747784},&quot;rotate&quot;:-0.4127609407813774,&quot;skewX&quot;:0,&quot;scale&quot;:{&quot;x&quot;:1,&quot;y&quot;:1}},&quot;isFrozen&quot;:true,&quot;parent&quot;:{&quot;type&quot;:&quot;CHILD&quot;,&quot;parentId&quot;:&quot;3ad6fb0b-7db4-4d98-959c-35240311308f&quot;,&quot;order&quot;:&quot;5&quot;}},&quot;2998c104-702f-40a1-8c23-5d421b88a0ec&quot;:{&quot;type&quot;:&quot;FIGURE_OBJECT&quot;,&quot;id&quot;:&quot;2998c104-702f-40a1-8c23-5d421b88a0ec&quot;,&quot;source&quot;:{&quot;type&quot;:&quot;ASSETS&quot;,&quot;id&quot;:&quot;5f0c5c86e823060028b2b513&quot;},&quot;name&quot;:&quot;Nucleosome (for brush)&quot;,&quot;path&quot;:{&quot;type&quot;:&quot;SPLINE&quot;,&quot;spline&quot;:{&quot;points&quot;:[{&quot;x&quot;:-34.16792129480171,&quot;y&quot;:4.177116777559522,&quot;isEndPoint&quot;:true},{&quot;x&quot;:-22.793879990308312,&quot;y&quot;:1.6324829070377813,&quot;isEndPoint&quot;:false},{&quot;x&quot;:-11.432597062902119,&quot;y&quot;:0.00046419980002632144,&quot;isEndPoint&quot;:false},{&quot;x&quot;:-0.007239834334370698,&quot;y&quot;:1.4702705541935757e-7,&quot;isEndPoint&quot;:true},{&quot;x&quot;:17.333025943140996,&quot;y&quot;:-0.0007041459116301496,&quot;isEndPoint&quot;:false},{&quot;x&quot;:34.27171564193878,&quot;y&quot;:3.372314399764237,&quot;isEndPoint&quot;:true}],&quot;closed&quot;:false}},&quot;pathStyles&quot;:[{&quot;type&quot;:&quot;FILL&quot;,&quot;fillStyle&quot;:&quot;rgba(0,0,0,0)&quot;},{&quot;type&quot;:&quot;STROKE&quot;,&quot;strokeStyle&quot;:&quot;rgba(0,0,0,0)&quot;,&quot;lineWidth&quot;:40,&quot;lineJoin&quot;:&quot;round&quot;}],&quot;pathPattern&quot;:{&quot;type&quot;:&quot;ROW&quot;,&quot;patternId&quot;:&quot;1657e8ca-79b2-4b36-990d-8fa0f51beb80&quot;,&quot;patternTransform&quot;:{&quot;translate&quot;:{&quot;x&quot;:0.002860911286263152,&quot;y&quot;:-0.5},&quot;rotate&quot;:0,&quot;skewX&quot;:0,&quot;scale&quot;:{&quot;x&quot;:0.003185870029246286,&quot;y&quot;:0.005494505494505495}},&quot;xUnits&quot;:&quot;PATH_LENGTH&quot;,&quot;yUnits&quot;:&quot;STROKE_WIDTH&quot;,&quot;bending&quot;:true,&quot;isPremium&quot;:true},&quot;relativeTransform&quot;:{&quot;translate&quot;:{&quot;x&quot;:96.00699461778113,&quot;y&quot;:-24.42458907920832},&quot;rotate&quot;:-0.10656476344969448,&quot;skewX&quot;:0,&quot;scale&quot;:{&quot;x&quot;:1,&quot;y&quot;:1}},&quot;isFrozen&quot;:true,&quot;parent&quot;:{&quot;type&quot;:&quot;CHILD&quot;,&quot;parentId&quot;:&quot;3ad6fb0b-7db4-4d98-959c-35240311308f&quot;,&quot;order&quot;:&quot;6&quot;}},&quot;3acdcd55-e5cc-48d0-8e0b-7119844b9b16&quot;:{&quot;id&quot;:&quot;3acdcd55-e5cc-48d0-8e0b-7119844b9b16&quot;,&quot;type&quot;:&quot;FIGURE_OBJECT&quot;,&quot;document&quot;:{&quot;type&quot;:&quot;FIGURE&quot;,&quot;canvasType&quot;:&quot;FIGURE&quot;,&quot;units&quot;:&quot;in&quot;,&quot;title&quot;:&quot;&quot;},&quot;parent&quot;:{&quot;type&quot;:&quot;DOCUMENT&quot;,&quot;parentId&quot;:&quot;fb28013c-4707-49e8-b0bb-bb3a7732c88e&quot;,&quot;order&quot;:&quot;05&quot;},&quot;source&quot;:{&quot;id&quot;:&quot;641db26880ee2c368da4f531&quot;,&quot;type&quot;:&quot;TEMPLATES&quot;}},&quot;fb28013c-4707-49e8-b0bb-bb3a7732c88e&quot;:{&quot;id&quot;:&quot;fb28013c-4707-49e8-b0bb-bb3a7732c88e&quot;,&quot;type&quot;:&quot;FIGURE_OBJECT&quot;,&quot;document&quot;:{&quot;type&quot;:&quot;DOCUMENT_GROUP&quot;,&quot;canvasType&quot;:&quot;FIGURE&quot;,&quot;units&quot;:&quot;in&quot;},&quot;source&quot;:{&quot;id&quot;:&quot;641db26880ee2c368da4f531&quot;,&quot;type&quot;:&quot;TEMPLATES&quot;}}}}"/>
</p:tagLst>
</file>

<file path=ppt/tags/tag4.xml><?xml version="1.0" encoding="utf-8"?>
<p:tagLst xmlns:a="http://schemas.openxmlformats.org/drawingml/2006/main" xmlns:r="http://schemas.openxmlformats.org/officeDocument/2006/relationships" xmlns:p="http://schemas.openxmlformats.org/presentationml/2006/main">
  <p:tag name="ID" val="68f85b2efdee20f20a703295"/>
  <p:tag name="FIGURESLIDEID" val="3acdcd55-e5cc-48d0-8e0b-7119844b9b16"/>
  <p:tag name="SELECTIONIDS" val="ff7188c2-2b5e-4da5-8147-403c15d5e5da"/>
  <p:tag name="TRANSPARENTBACKGROUND" val="true"/>
  <p:tag name="VERSION" val="1761110085145"/>
  <p:tag name="TITLE" val="Overview of Chromatin"/>
  <p:tag name="CREATORNAME" val="Zulekha Qadeer"/>
  <p:tag name="DATEINSERTED" val="1761110085351"/>
  <p:tag name="DPI" val="300"/>
  <p:tag name="BIOJSON" val="{&quot;id&quot;:&quot;fb28013c-4707-49e8-b0bb-bb3a7732c88e&quot;,&quot;objects&quot;:{&quot;ff7188c2-2b5e-4da5-8147-403c15d5e5da&quot;:{&quot;relativeTransform&quot;:{&quot;translate&quot;:{&quot;x&quot;:104.10772995368205,&quot;y&quot;:-62.100533054958994},&quot;rotate&quot;:0,&quot;skewX&quot;:0,&quot;scale&quot;:{&quot;x&quot;:1,&quot;y&quot;:1}},&quot;type&quot;:&quot;FIGURE_OBJECT&quot;,&quot;id&quot;:&quot;ff7188c2-2b5e-4da5-8147-403c15d5e5da&quot;,&quot;name&quot;:&quot;Nucleosome (editable)&quot;,&quot;displayName&quot;:&quot;Nucleosome (editable)&quot;,&quot;opacity&quot;:1,&quot;source&quot;:{&quot;id&quot;:&quot;5ea378024e503c00b30447a6&quot;,&quot;type&quot;:&quot;ASSETS&quot;},&quot;pathStyles&quot;:[{&quot;type&quot;:&quot;FILL&quot;,&quot;fillStyle&quot;:&quot;rgb(0,0,0)&quot;}],&quot;isLocked&quot;:false,&quot;parent&quot;:{&quot;type&quot;:&quot;CHILD&quot;,&quot;parentId&quot;:&quot;3acdcd55-e5cc-48d0-8e0b-7119844b9b16&quot;,&quot;order&quot;:&quot;99999995&quot;},&quot;isPremium&quot;:true},&quot;54bb1990-5ae6-4bf9-a783-cc61d6a4c052&quot;:{&quot;type&quot;:&quot;FIGURE_OBJECT&quot;,&quot;id&quot;:&quot;54bb1990-5ae6-4bf9-a783-cc61d6a4c052&quot;,&quot;relativeTransform&quot;:{&quot;translate&quot;:{&quot;x&quot;:37.165366739931244,&quot;y&quot;:11.57577760555494},&quot;rotate&quot;:0},&quot;opacity&quot;:1,&quot;path&quot;:{&quot;type&quot;:&quot;POLY_LINE&quot;,&quot;points&quot;:[{&quot;x&quot;:15.818943067838852,&quot;y&quot;:15.286669391610076},{&quot;x&quot;:-20.414778913483296,&quot;y&quot;:15.286669391610076},{&quot;x&quot;:-31.930808044166138,&quot;y&quot;:-1.6768167826212128},{&quot;x&quot;:-38.2122784790842,&quot;y&quot;:-15.286669391610076}],&quot;closed&quot;:false,&quot;cornerRounding&quot;:{&quot;type&quot;:&quot;ARC_LENGTH&quot;,&quot;global&quot;:26.630257513528115}},&quot;pathStyles&quot;:[{&quot;type&quot;:&quot;FILL&quot;,&quot;fillStyle&quot;:&quot;rgba(0,0,0,0)&quot;},{&quot;type&quot;:&quot;STROKE&quot;,&quot;strokeStyle&quot;:&quot;rgba(23,23,23,1)&quot;,&quot;lineWidth&quot;:0.9452236405732,&quot;lineJoin&quot;:&quot;round&quot;}],&quot;pathMarkers&quot;:{},&quot;isLocked&quot;:false,&quot;parent&quot;:{&quot;type&quot;:&quot;CHILD&quot;,&quot;parentId&quot;:&quot;ff7188c2-2b5e-4da5-8147-403c15d5e5da&quot;,&quot;order&quot;:&quot;05&quot;}},&quot;e18877d0-a4a9-4e8b-b81e-b0aea2edffb3&quot;:{&quot;type&quot;:&quot;FIGURE_OBJECT&quot;,&quot;id&quot;:&quot;e18877d0-a4a9-4e8b-b81e-b0aea2edffb3&quot;,&quot;name&quot;:&quot;Histone monomer 2 (top)&quot;,&quot;relativeTransform&quot;:{&quot;translate&quot;:{&quot;x&quot;:-20.430627650514097,&quot;y&quot;:0.20822810685277449},&quot;rotate&quot;:0,&quot;skewX&quot;:0,&quot;scale&quot;:{&quot;x&quot;:0.19515115220769286,&quot;y&quot;:0.19515115220769286}},&quot;opacity&quot;:1,&quot;image&quot;:{&quot;url&quot;:&quot;https://icons.biorender.com/biorender/5ea375501377920028d0a532/histone-monomer-2-top.png&quot;,&quot;fallbackUrl&quot;:&quot;https://res.cloudinary.com/dlcjuc3ej/image/upload/v1587770700/okuzewcfeak9n6zxrjao.svg#/keystone/api/icons/5ea375501377920028d0a532/histone-monomer-2-top.svg&quot;,&quot;size&quot;:{&quot;x&quot;:142,&quot;y&quot;:192},&quot;isPremium&quot;:false},&quot;source&quot;:{&quot;id&quot;:&quot;5ea374f61377920028d0a52b&quot;,&quot;type&quot;:&quot;ASSETS&quot;},&quot;pathStyles&quot;:[{&quot;type&quot;:&quot;FILL&quot;,&quot;fillStyle&quot;:&quot;rgb(0,0,0)&quot;}],&quot;isLocked&quot;:false,&quot;parent&quot;:{&quot;type&quot;:&quot;CHILD&quot;,&quot;parentId&quot;:&quot;ff7188c2-2b5e-4da5-8147-403c15d5e5da&quot;,&quot;order&quot;:&quot;1&quot;}},&quot;d0c34007-398d-4fa0-8bee-a3af7bb762f3&quot;:{&quot;type&quot;:&quot;FIGURE_OBJECT&quot;,&quot;id&quot;:&quot;d0c34007-398d-4fa0-8bee-a3af7bb762f3&quot;,&quot;name&quot;:&quot;Histone monomer 1 (top)&quot;,&quot;relativeTransform&quot;:{&quot;translate&quot;:{&quot;x&quot;:-14.314529841679994,&quot;y&quot;:-13.409866391074008},&quot;rotate&quot;:0,&quot;skewX&quot;:0,&quot;scale&quot;:{&quot;x&quot;:0.1979019449000113,&quot;y&quot;:0.1979019449000112}},&quot;opacity&quot;:1,&quot;image&quot;:{&quot;url&quot;:&quot;https://icons.biorender.com/biorender/5ea374de1377920028d0a51b/histone-monomer-1-top.png&quot;,&quot;fallbackUrl&quot;:&quot;https://res.cloudinary.com/dlcjuc3ej/image/upload/v1587770586/myk6h9cfwl9matpgyeoj.svg#/keystone/api/icons/5ea374de1377920028d0a51b/histone-monomer-1-top.svg&quot;,&quot;size&quot;:{&quot;x&quot;:141,&quot;y&quot;:176},&quot;isPremium&quot;:false},&quot;source&quot;:{&quot;id&quot;:&quot;5ea3719f1377920028d0a515&quot;,&quot;type&quot;:&quot;ASSETS&quot;},&quot;pathStyles&quot;:[{&quot;type&quot;:&quot;FILL&quot;,&quot;fillStyle&quot;:&quot;rgb(0,0,0)&quot;}],&quot;isLocked&quot;:false,&quot;parent&quot;:{&quot;type&quot;:&quot;CHILD&quot;,&quot;parentId&quot;:&quot;ff7188c2-2b5e-4da5-8147-403c15d5e5da&quot;,&quot;order&quot;:&quot;2&quot;}},&quot;c6aa9c76-3946-43cd-8965-e05ec094ec71&quot;:{&quot;type&quot;:&quot;FIGURE_OBJECT&quot;,&quot;id&quot;:&quot;c6aa9c76-3946-43cd-8965-e05ec094ec71&quot;,&quot;name&quot;:&quot;Histone monomer 5 (side) &quot;,&quot;relativeTransform&quot;:{&quot;translate&quot;:{&quot;x&quot;:9.29268769549055,&quot;y&quot;:-3.1124316117425006},&quot;rotate&quot;:0,&quot;skewX&quot;:0,&quot;scale&quot;:{&quot;x&quot;:0.2020311608756372,&quot;y&quot;:0.2020311608756371}},&quot;opacity&quot;:1,&quot;image&quot;:{&quot;url&quot;:&quot;https://icons.biorender.com/biorender/5ea376431377920028d0a572/histone-monomer-5-side.png&quot;,&quot;fallbackUrl&quot;:&quot;https://res.cloudinary.com/dlcjuc3ej/image/upload/v1587770935/vjfizxstl1hd9goi3jfd.svg#/keystone/api/icons/5ea376431377920028d0a572/histone-monomer-5-side.svg&quot;,&quot;size&quot;:{&quot;x&quot;:156,&quot;y&quot;:157},&quot;isPremium&quot;:false},&quot;source&quot;:{&quot;id&quot;:&quot;5ea376131377920028d0a56d&quot;,&quot;type&quot;:&quot;ASSETS&quot;},&quot;pathStyles&quot;:[{&quot;type&quot;:&quot;FILL&quot;,&quot;fillStyle&quot;:&quot;rgb(0,0,0)&quot;}],&quot;isLocked&quot;:false,&quot;parent&quot;:{&quot;type&quot;:&quot;CHILD&quot;,&quot;parentId&quot;:&quot;ff7188c2-2b5e-4da5-8147-403c15d5e5da&quot;,&quot;order&quot;:&quot;3&quot;}},&quot;f31a369a-0672-49dc-953b-30f1c47316fe&quot;:{&quot;type&quot;:&quot;FIGURE_OBJECT&quot;,&quot;id&quot;:&quot;f31a369a-0672-49dc-953b-30f1c47316fe&quot;,&quot;name&quot;:&quot;Histone monomer 6 (side) &quot;,&quot;relativeTransform&quot;:{&quot;translate&quot;:{&quot;x&quot;:-0.8153734248472844,&quot;y&quot;:18.11045263413052},&quot;rotate&quot;:0,&quot;skewX&quot;:0,&quot;scale&quot;:{&quot;x&quot;:0.19712844818828532,&quot;y&quot;:0.1971284481882854}},&quot;opacity&quot;:1,&quot;image&quot;:{&quot;url&quot;:&quot;https://icons.biorender.com/biorender/5ea3766a1377920028d0a584/histone-monomer-6-side.png&quot;,&quot;fallbackUrl&quot;:&quot;https://res.cloudinary.com/dlcjuc3ej/image/upload/v1587770982/fayimcgz5jm0b30ztezv.svg#/keystone/api/icons/5ea3766a1377920028d0a584/histone-monomer-6-side.svg&quot;,&quot;size&quot;:{&quot;x&quot;:156,&quot;y&quot;:129},&quot;isPremium&quot;:false},&quot;source&quot;:{&quot;id&quot;:&quot;5ea376441377920028d0a583&quot;,&quot;type&quot;:&quot;ASSETS&quot;},&quot;pathStyles&quot;:[{&quot;type&quot;:&quot;FILL&quot;,&quot;fillStyle&quot;:&quot;rgb(0,0,0)&quot;}],&quot;isLocked&quot;:false,&quot;parent&quot;:{&quot;type&quot;:&quot;CHILD&quot;,&quot;parentId&quot;:&quot;ff7188c2-2b5e-4da5-8147-403c15d5e5da&quot;,&quot;order&quot;:&quot;5&quot;}},&quot;dae88d7a-e1b5-4345-82c2-55bb4300d93c&quot;:{&quot;type&quot;:&quot;FIGURE_OBJECT&quot;,&quot;id&quot;:&quot;dae88d7a-e1b5-4345-82c2-55bb4300d93c&quot;,&quot;name&quot;:&quot;Histone monomer 4 &quot;,&quot;relativeTransform&quot;:{&quot;translate&quot;:{&quot;x&quot;:-10.84394677971494,&quot;y&quot;:9.350680924708184},&quot;rotate&quot;:0,&quot;skewX&quot;:0,&quot;scale&quot;:{&quot;x&quot;:0.19648837234065525,&quot;y&quot;:0.19648837234065525}},&quot;opacity&quot;:1,&quot;image&quot;:{&quot;url&quot;:&quot;https://icons.biorender.com/biorender/5ea375961377920028d0a557/20200424232655/image/histone-monomer-4.png&quot;,&quot;fallbackUrl&quot;:&quot;https://res.cloudinary.com/dlcjuc3ej/image/upload/v1587770815/jqu2kff1293mbzqjpoct.svg#/keystone/api/icons/5ea375961377920028d0a557/20200424232655/image/histone-monomer-4.svg&quot;,&quot;size&quot;:{&quot;x&quot;:155,&quot;y&quot;:172},&quot;isPremium&quot;:false},&quot;source&quot;:{&quot;id&quot;:&quot;5ea375961377920028d0a557&quot;,&quot;type&quot;:&quot;ASSETS&quot;},&quot;pathStyles&quot;:[{&quot;type&quot;:&quot;FILL&quot;,&quot;fillStyle&quot;:&quot;rgb(0,0,0)&quot;}],&quot;isLocked&quot;:false,&quot;parent&quot;:{&quot;type&quot;:&quot;CHILD&quot;,&quot;parentId&quot;:&quot;ff7188c2-2b5e-4da5-8147-403c15d5e5da&quot;,&quot;order&quot;:&quot;55&quot;}},&quot;001456ff-558e-49ab-9922-d060e51bebcf&quot;:{&quot;type&quot;:&quot;FIGURE_OBJECT&quot;,&quot;id&quot;:&quot;001456ff-558e-49ab-9922-d060e51bebcf&quot;,&quot;relativeTransform&quot;:{&quot;translate&quot;:{&quot;x&quot;:3.140735217459192,&quot;y&quot;:6.340695453920299},&quot;rotate&quot;:0},&quot;opacity&quot;:1,&quot;path&quot;:{&quot;type&quot;:&quot;POLY_LINE&quot;,&quot;points&quot;:[{&quot;x&quot;:-9.945661521953463,&quot;y&quot;:20.52104045500735},{&quot;x&quot;:0.523455869576532,&quot;y&quot;:10.051923063477355},{&quot;x&quot;:9.945661521953463,&quot;y&quot;:-9.839399980429462},{&quot;x&quot;:9.945661521953463,&quot;y&quot;:-20.52104045500735}],&quot;closed&quot;:false,&quot;cornerRounding&quot;:{&quot;type&quot;:&quot;ARC_LENGTH&quot;,&quot;global&quot;:43.1668102797462}},&quot;pathStyles&quot;:[{&quot;type&quot;:&quot;FILL&quot;,&quot;fillStyle&quot;:&quot;rgba(0,0,0,0)&quot;},{&quot;type&quot;:&quot;STROKE&quot;,&quot;strokeStyle&quot;:&quot;rgba(23,23,23,1)&quot;,&quot;lineWidth&quot;:0.9452236405732,&quot;lineJoin&quot;:&quot;round&quot;}],&quot;pathMarkers&quot;:{},&quot;isLocked&quot;:false,&quot;parent&quot;:{&quot;type&quot;:&quot;CHILD&quot;,&quot;parentId&quot;:&quot;ff7188c2-2b5e-4da5-8147-403c15d5e5da&quot;,&quot;order&quot;:&quot;6&quot;}},&quot;e032f88b-6d37-46fe-a776-577053288dd9&quot;:{&quot;type&quot;:&quot;FIGURE_OBJECT&quot;,&quot;id&quot;:&quot;e032f88b-6d37-46fe-a776-577053288dd9&quot;,&quot;name&quot;:&quot;Histone monomer 3 &quot;,&quot;relativeTransform&quot;:{&quot;translate&quot;:{&quot;x&quot;:0.14342601200199442,&quot;y&quot;:-8.790645911718697},&quot;rotate&quot;:0,&quot;skewX&quot;:0,&quot;scale&quot;:{&quot;x&quot;:0.1982377919459128,&quot;y&quot;:0.1982377919459128}},&quot;opacity&quot;:1,&quot;image&quot;:{&quot;url&quot;:&quot;https://icons.biorender.com/biorender/5ea375941377920028d0a549/histone-monomer-3.png&quot;,&quot;fallbackUrl&quot;:&quot;https://res.cloudinary.com/dlcjuc3ej/image/upload/v1587770767/jtynwbazuyitfk5dpixj.svg#/keystone/api/icons/5ea375941377920028d0a549/histone-monomer-3.svg&quot;,&quot;size&quot;:{&quot;x&quot;:155,&quot;y&quot;:160},&quot;isPremium&quot;:false},&quot;source&quot;:{&quot;id&quot;:&quot;5ea375511377920028d0a541&quot;,&quot;type&quot;:&quot;ASSETS&quot;},&quot;pathStyles&quot;:[{&quot;type&quot;:&quot;FILL&quot;,&quot;fillStyle&quot;:&quot;rgb(0,0,0)&quot;}],&quot;isLocked&quot;:false,&quot;parent&quot;:{&quot;type&quot;:&quot;CHILD&quot;,&quot;parentId&quot;:&quot;ff7188c2-2b5e-4da5-8147-403c15d5e5da&quot;,&quot;order&quot;:&quot;7&quot;}},&quot;489ee0ce-15ed-4100-b2d2-0db7c3f39832&quot;:{&quot;type&quot;:&quot;FIGURE_OBJECT&quot;,&quot;id&quot;:&quot;489ee0ce-15ed-4100-b2d2-0db7c3f39832&quot;,&quot;relativeTransform&quot;:{&quot;translate&quot;:{&quot;x&quot;:-35.5949991312017,&quot;y&quot;:3.197342957113858},&quot;rotate&quot;:0},&quot;opacity&quot;:1,&quot;path&quot;:{&quot;type&quot;:&quot;POLY_LINE&quot;,&quot;points&quot;:[{&quot;x&quot;:-21.16129666141336,&quot;y&quot;:22.615051565680986},{&quot;x&quot;:15.703676087294937,&quot;y&quot;:22.615051565680986},{&quot;x&quot;:30.360440435436757,&quot;y&quot;:7.745388869755825},{&quot;x&quot;:39.78264608781369,&quot;y&quot;:-10.049305784129675},{&quot;x&quot;:39.78264608781369,&quot;y&quot;:-22.615051565680986}],&quot;closed&quot;:false,&quot;cornerRounding&quot;:{&quot;type&quot;:&quot;ARC_LENGTH&quot;,&quot;global&quot;:26.630257513528115}},&quot;pathStyles&quot;:[{&quot;type&quot;:&quot;FILL&quot;,&quot;fillStyle&quot;:&quot;rgba(0,0,0,0)&quot;},{&quot;type&quot;:&quot;STROKE&quot;,&quot;strokeStyle&quot;:&quot;rgba(23,23,23,1)&quot;,&quot;lineWidth&quot;:0.9452236405732,&quot;lineJoin&quot;:&quot;round&quot;}],&quot;pathMarkers&quot;:{},&quot;isLocked&quot;:false,&quot;parent&quot;:{&quot;type&quot;:&quot;CHILD&quot;,&quot;parentId&quot;:&quot;ff7188c2-2b5e-4da5-8147-403c15d5e5da&quot;,&quot;order&quot;:&quot;8&quot;}},&quot;3acdcd55-e5cc-48d0-8e0b-7119844b9b16&quot;:{&quot;id&quot;:&quot;3acdcd55-e5cc-48d0-8e0b-7119844b9b16&quot;,&quot;type&quot;:&quot;FIGURE_OBJECT&quot;,&quot;document&quot;:{&quot;type&quot;:&quot;FIGURE&quot;,&quot;canvasType&quot;:&quot;FIGURE&quot;,&quot;units&quot;:&quot;in&quot;,&quot;title&quot;:&quot;&quot;},&quot;parent&quot;:{&quot;type&quot;:&quot;DOCUMENT&quot;,&quot;parentId&quot;:&quot;fb28013c-4707-49e8-b0bb-bb3a7732c88e&quot;,&quot;order&quot;:&quot;05&quot;},&quot;source&quot;:{&quot;id&quot;:&quot;641db26880ee2c368da4f531&quot;,&quot;type&quot;:&quot;TEMPLATES&quot;}},&quot;fb28013c-4707-49e8-b0bb-bb3a7732c88e&quot;:{&quot;id&quot;:&quot;fb28013c-4707-49e8-b0bb-bb3a7732c88e&quot;,&quot;type&quot;:&quot;FIGURE_OBJECT&quot;,&quot;document&quot;:{&quot;type&quot;:&quot;DOCUMENT_GROUP&quot;,&quot;canvasType&quot;:&quot;FIGURE&quot;,&quot;units&quot;:&quot;in&quot;},&quot;source&quot;:{&quot;id&quot;:&quot;641db26880ee2c368da4f531&quot;,&quot;type&quot;:&quot;TEMPLATES&quot;}}}}"/>
</p:tagLst>
</file>

<file path=ppt/tags/tag5.xml><?xml version="1.0" encoding="utf-8"?>
<p:tagLst xmlns:a="http://schemas.openxmlformats.org/drawingml/2006/main" xmlns:r="http://schemas.openxmlformats.org/officeDocument/2006/relationships" xmlns:p="http://schemas.openxmlformats.org/presentationml/2006/main">
  <p:tag name="ID" val="68f85b2efdee20f20a703295"/>
  <p:tag name="FIGURESLIDEID" val="3acdcd55-e5cc-48d0-8e0b-7119844b9b16"/>
  <p:tag name="SELECTIONIDS" val="fcc8d0d4-2f97-4fdb-a17b-d9595e13c370"/>
  <p:tag name="TRANSPARENTBACKGROUND" val="true"/>
  <p:tag name="VERSION" val="1761110085145"/>
  <p:tag name="TITLE" val="Overview of Chromatin"/>
  <p:tag name="CREATORNAME" val="Zulekha Qadeer"/>
  <p:tag name="DATEINSERTED" val="1761110085351"/>
  <p:tag name="DPI" val="300"/>
  <p:tag name="BIOJSON" val="{&quot;id&quot;:&quot;fb28013c-4707-49e8-b0bb-bb3a7732c88e&quot;,&quot;objects&quot;:{&quot;fcc8d0d4-2f97-4fdb-a17b-d9595e13c370&quot;:{&quot;relativeTransform&quot;:{&quot;translate&quot;:{&quot;x&quot;:205.6454057506855,&quot;y&quot;:-61.13644096625116},&quot;rotate&quot;:0,&quot;skewX&quot;:0,&quot;scale&quot;:{&quot;x&quot;:1,&quot;y&quot;:1}},&quot;type&quot;:&quot;FIGURE_OBJECT&quot;,&quot;id&quot;:&quot;fcc8d0d4-2f97-4fdb-a17b-d9595e13c370&quot;,&quot;name&quot;:&quot;Nucleosome (editable)&quot;,&quot;displayName&quot;:&quot;Nucleosome (editable)&quot;,&quot;opacity&quot;:1,&quot;source&quot;:{&quot;id&quot;:&quot;5ea378024e503c00b30447a6&quot;,&quot;type&quot;:&quot;ASSETS&quot;},&quot;pathStyles&quot;:[{&quot;type&quot;:&quot;FILL&quot;,&quot;fillStyle&quot;:&quot;rgb(0,0,0)&quot;}],&quot;isLocked&quot;:false,&quot;parent&quot;:{&quot;type&quot;:&quot;CHILD&quot;,&quot;parentId&quot;:&quot;3acdcd55-e5cc-48d0-8e0b-7119844b9b16&quot;,&quot;order&quot;:&quot;99999997&quot;},&quot;isPremium&quot;:true},&quot;e564c2ff-d711-41d1-a97e-056601d6db95&quot;:{&quot;type&quot;:&quot;FIGURE_OBJECT&quot;,&quot;id&quot;:&quot;e564c2ff-d711-41d1-a97e-056601d6db95&quot;,&quot;relativeTransform&quot;:{&quot;translate&quot;:{&quot;x&quot;:37.165366739931244,&quot;y&quot;:11.57577760555494},&quot;rotate&quot;:0},&quot;opacity&quot;:1,&quot;path&quot;:{&quot;type&quot;:&quot;POLY_LINE&quot;,&quot;points&quot;:[{&quot;x&quot;:15.818943067838852,&quot;y&quot;:15.286669391610076},{&quot;x&quot;:-20.414778913483296,&quot;y&quot;:15.286669391610076},{&quot;x&quot;:-31.930808044166138,&quot;y&quot;:-1.6768167826212128},{&quot;x&quot;:-38.2122784790842,&quot;y&quot;:-15.286669391610076}],&quot;closed&quot;:false,&quot;cornerRounding&quot;:{&quot;type&quot;:&quot;ARC_LENGTH&quot;,&quot;global&quot;:26.630257513528115}},&quot;pathStyles&quot;:[{&quot;type&quot;:&quot;FILL&quot;,&quot;fillStyle&quot;:&quot;rgba(0,0,0,0)&quot;},{&quot;type&quot;:&quot;STROKE&quot;,&quot;strokeStyle&quot;:&quot;rgba(23,23,23,1)&quot;,&quot;lineWidth&quot;:0.9452236405732,&quot;lineJoin&quot;:&quot;round&quot;}],&quot;pathMarkers&quot;:{},&quot;isLocked&quot;:false,&quot;parent&quot;:{&quot;type&quot;:&quot;CHILD&quot;,&quot;parentId&quot;:&quot;fcc8d0d4-2f97-4fdb-a17b-d9595e13c370&quot;,&quot;order&quot;:&quot;05&quot;}},&quot;a2775d83-5742-497b-ad8e-fbf10fb17408&quot;:{&quot;type&quot;:&quot;FIGURE_OBJECT&quot;,&quot;id&quot;:&quot;a2775d83-5742-497b-ad8e-fbf10fb17408&quot;,&quot;name&quot;:&quot;Histone monomer 2 (top)&quot;,&quot;relativeTransform&quot;:{&quot;translate&quot;:{&quot;x&quot;:-20.430627650514097,&quot;y&quot;:0.20822810685277449},&quot;rotate&quot;:0,&quot;skewX&quot;:0,&quot;scale&quot;:{&quot;x&quot;:0.19515115220769286,&quot;y&quot;:0.19515115220769286}},&quot;opacity&quot;:1,&quot;image&quot;:{&quot;url&quot;:&quot;https://icons.biorender.com/biorender/5ea375501377920028d0a532/histone-monomer-2-top.png&quot;,&quot;fallbackUrl&quot;:&quot;https://res.cloudinary.com/dlcjuc3ej/image/upload/v1587770700/okuzewcfeak9n6zxrjao.svg#/keystone/api/icons/5ea375501377920028d0a532/histone-monomer-2-top.svg&quot;,&quot;size&quot;:{&quot;x&quot;:142,&quot;y&quot;:192},&quot;isPremium&quot;:false},&quot;source&quot;:{&quot;id&quot;:&quot;5ea374f61377920028d0a52b&quot;,&quot;type&quot;:&quot;ASSETS&quot;},&quot;pathStyles&quot;:[{&quot;type&quot;:&quot;FILL&quot;,&quot;fillStyle&quot;:&quot;rgb(0,0,0)&quot;}],&quot;isLocked&quot;:false,&quot;parent&quot;:{&quot;type&quot;:&quot;CHILD&quot;,&quot;parentId&quot;:&quot;fcc8d0d4-2f97-4fdb-a17b-d9595e13c370&quot;,&quot;order&quot;:&quot;1&quot;}},&quot;76cf3912-d9a0-4972-a2cd-96168f49418a&quot;:{&quot;type&quot;:&quot;FIGURE_OBJECT&quot;,&quot;id&quot;:&quot;76cf3912-d9a0-4972-a2cd-96168f49418a&quot;,&quot;name&quot;:&quot;Histone monomer 1 (top)&quot;,&quot;relativeTransform&quot;:{&quot;translate&quot;:{&quot;x&quot;:-14.314529841679994,&quot;y&quot;:-13.409866391074008},&quot;rotate&quot;:0,&quot;skewX&quot;:0,&quot;scale&quot;:{&quot;x&quot;:0.1979019449000113,&quot;y&quot;:0.1979019449000112}},&quot;opacity&quot;:1,&quot;image&quot;:{&quot;url&quot;:&quot;https://icons.biorender.com/biorender/5ea374de1377920028d0a51b/histone-monomer-1-top.png&quot;,&quot;fallbackUrl&quot;:&quot;https://res.cloudinary.com/dlcjuc3ej/image/upload/v1587770586/myk6h9cfwl9matpgyeoj.svg#/keystone/api/icons/5ea374de1377920028d0a51b/histone-monomer-1-top.svg&quot;,&quot;size&quot;:{&quot;x&quot;:141,&quot;y&quot;:176},&quot;isPremium&quot;:false},&quot;source&quot;:{&quot;id&quot;:&quot;5ea3719f1377920028d0a515&quot;,&quot;type&quot;:&quot;ASSETS&quot;},&quot;pathStyles&quot;:[{&quot;type&quot;:&quot;FILL&quot;,&quot;fillStyle&quot;:&quot;rgb(0,0,0)&quot;}],&quot;isLocked&quot;:false,&quot;parent&quot;:{&quot;type&quot;:&quot;CHILD&quot;,&quot;parentId&quot;:&quot;fcc8d0d4-2f97-4fdb-a17b-d9595e13c370&quot;,&quot;order&quot;:&quot;2&quot;}},&quot;3be47f78-8122-4dac-9c4c-f8cb6aefeff1&quot;:{&quot;type&quot;:&quot;FIGURE_OBJECT&quot;,&quot;id&quot;:&quot;3be47f78-8122-4dac-9c4c-f8cb6aefeff1&quot;,&quot;name&quot;:&quot;Histone monomer 5 (side) &quot;,&quot;relativeTransform&quot;:{&quot;translate&quot;:{&quot;x&quot;:9.29268769549055,&quot;y&quot;:-3.1124316117425006},&quot;rotate&quot;:0,&quot;skewX&quot;:0,&quot;scale&quot;:{&quot;x&quot;:0.2020311608756372,&quot;y&quot;:0.2020311608756371}},&quot;opacity&quot;:1,&quot;image&quot;:{&quot;url&quot;:&quot;https://icons.biorender.com/biorender/5ea376431377920028d0a572/histone-monomer-5-side.png&quot;,&quot;fallbackUrl&quot;:&quot;https://res.cloudinary.com/dlcjuc3ej/image/upload/v1587770935/vjfizxstl1hd9goi3jfd.svg#/keystone/api/icons/5ea376431377920028d0a572/histone-monomer-5-side.svg&quot;,&quot;size&quot;:{&quot;x&quot;:156,&quot;y&quot;:157},&quot;isPremium&quot;:false},&quot;source&quot;:{&quot;id&quot;:&quot;5ea376131377920028d0a56d&quot;,&quot;type&quot;:&quot;ASSETS&quot;},&quot;pathStyles&quot;:[{&quot;type&quot;:&quot;FILL&quot;,&quot;fillStyle&quot;:&quot;rgb(0,0,0)&quot;}],&quot;isLocked&quot;:false,&quot;parent&quot;:{&quot;type&quot;:&quot;CHILD&quot;,&quot;parentId&quot;:&quot;fcc8d0d4-2f97-4fdb-a17b-d9595e13c370&quot;,&quot;order&quot;:&quot;3&quot;}},&quot;8f12e6d6-1214-4706-9bd3-ab8e7c6ef0f3&quot;:{&quot;type&quot;:&quot;FIGURE_OBJECT&quot;,&quot;id&quot;:&quot;8f12e6d6-1214-4706-9bd3-ab8e7c6ef0f3&quot;,&quot;name&quot;:&quot;Histone monomer 6 (side) &quot;,&quot;relativeTransform&quot;:{&quot;translate&quot;:{&quot;x&quot;:-0.8153734248472844,&quot;y&quot;:18.11045263413052},&quot;rotate&quot;:0,&quot;skewX&quot;:0,&quot;scale&quot;:{&quot;x&quot;:0.19712844818828532,&quot;y&quot;:0.1971284481882854}},&quot;opacity&quot;:1,&quot;image&quot;:{&quot;url&quot;:&quot;https://icons.biorender.com/biorender/5ea3766a1377920028d0a584/histone-monomer-6-side.png&quot;,&quot;fallbackUrl&quot;:&quot;https://res.cloudinary.com/dlcjuc3ej/image/upload/v1587770982/fayimcgz5jm0b30ztezv.svg#/keystone/api/icons/5ea3766a1377920028d0a584/histone-monomer-6-side.svg&quot;,&quot;size&quot;:{&quot;x&quot;:156,&quot;y&quot;:129},&quot;isPremium&quot;:false},&quot;source&quot;:{&quot;id&quot;:&quot;5ea376441377920028d0a583&quot;,&quot;type&quot;:&quot;ASSETS&quot;},&quot;pathStyles&quot;:[{&quot;type&quot;:&quot;FILL&quot;,&quot;fillStyle&quot;:&quot;rgb(0,0,0)&quot;}],&quot;isLocked&quot;:false,&quot;parent&quot;:{&quot;type&quot;:&quot;CHILD&quot;,&quot;parentId&quot;:&quot;fcc8d0d4-2f97-4fdb-a17b-d9595e13c370&quot;,&quot;order&quot;:&quot;5&quot;}},&quot;de03e6b5-1d25-4817-badd-3a26cd199512&quot;:{&quot;type&quot;:&quot;FIGURE_OBJECT&quot;,&quot;id&quot;:&quot;de03e6b5-1d25-4817-badd-3a26cd199512&quot;,&quot;name&quot;:&quot;Histone monomer 4 &quot;,&quot;relativeTransform&quot;:{&quot;translate&quot;:{&quot;x&quot;:-10.84394677971494,&quot;y&quot;:9.350680924708184},&quot;rotate&quot;:0,&quot;skewX&quot;:0,&quot;scale&quot;:{&quot;x&quot;:0.19648837234065525,&quot;y&quot;:0.19648837234065525}},&quot;opacity&quot;:1,&quot;image&quot;:{&quot;url&quot;:&quot;https://icons.biorender.com/biorender/5ea375961377920028d0a557/20200424232655/image/histone-monomer-4.png&quot;,&quot;fallbackUrl&quot;:&quot;https://res.cloudinary.com/dlcjuc3ej/image/upload/v1587770815/jqu2kff1293mbzqjpoct.svg#/keystone/api/icons/5ea375961377920028d0a557/20200424232655/image/histone-monomer-4.svg&quot;,&quot;size&quot;:{&quot;x&quot;:155,&quot;y&quot;:172},&quot;isPremium&quot;:false},&quot;source&quot;:{&quot;id&quot;:&quot;5ea375961377920028d0a557&quot;,&quot;type&quot;:&quot;ASSETS&quot;},&quot;pathStyles&quot;:[{&quot;type&quot;:&quot;FILL&quot;,&quot;fillStyle&quot;:&quot;rgb(0,0,0)&quot;}],&quot;isLocked&quot;:false,&quot;parent&quot;:{&quot;type&quot;:&quot;CHILD&quot;,&quot;parentId&quot;:&quot;fcc8d0d4-2f97-4fdb-a17b-d9595e13c370&quot;,&quot;order&quot;:&quot;55&quot;}},&quot;65ec7457-1236-493f-8a5d-cc19231e4108&quot;:{&quot;type&quot;:&quot;FIGURE_OBJECT&quot;,&quot;id&quot;:&quot;65ec7457-1236-493f-8a5d-cc19231e4108&quot;,&quot;relativeTransform&quot;:{&quot;translate&quot;:{&quot;x&quot;:3.140735217459192,&quot;y&quot;:6.340695453920299},&quot;rotate&quot;:0},&quot;opacity&quot;:1,&quot;path&quot;:{&quot;type&quot;:&quot;POLY_LINE&quot;,&quot;points&quot;:[{&quot;x&quot;:-9.945661521953463,&quot;y&quot;:20.52104045500735},{&quot;x&quot;:0.523455869576532,&quot;y&quot;:10.051923063477355},{&quot;x&quot;:9.945661521953463,&quot;y&quot;:-9.839399980429462},{&quot;x&quot;:9.945661521953463,&quot;y&quot;:-20.52104045500735}],&quot;closed&quot;:false,&quot;cornerRounding&quot;:{&quot;type&quot;:&quot;ARC_LENGTH&quot;,&quot;global&quot;:43.1668102797462}},&quot;pathStyles&quot;:[{&quot;type&quot;:&quot;FILL&quot;,&quot;fillStyle&quot;:&quot;rgba(0,0,0,0)&quot;},{&quot;type&quot;:&quot;STROKE&quot;,&quot;strokeStyle&quot;:&quot;rgba(23,23,23,1)&quot;,&quot;lineWidth&quot;:0.9452236405732,&quot;lineJoin&quot;:&quot;round&quot;}],&quot;pathMarkers&quot;:{},&quot;isLocked&quot;:false,&quot;parent&quot;:{&quot;type&quot;:&quot;CHILD&quot;,&quot;parentId&quot;:&quot;fcc8d0d4-2f97-4fdb-a17b-d9595e13c370&quot;,&quot;order&quot;:&quot;6&quot;}},&quot;b2fe841c-873e-4783-bd7b-729cb10b9a36&quot;:{&quot;type&quot;:&quot;FIGURE_OBJECT&quot;,&quot;id&quot;:&quot;b2fe841c-873e-4783-bd7b-729cb10b9a36&quot;,&quot;name&quot;:&quot;Histone monomer 3 &quot;,&quot;relativeTransform&quot;:{&quot;translate&quot;:{&quot;x&quot;:0.14342601200199442,&quot;y&quot;:-8.790645911718697},&quot;rotate&quot;:0,&quot;skewX&quot;:0,&quot;scale&quot;:{&quot;x&quot;:0.1982377919459128,&quot;y&quot;:0.1982377919459128}},&quot;opacity&quot;:1,&quot;image&quot;:{&quot;url&quot;:&quot;https://icons.biorender.com/biorender/5ea375941377920028d0a549/histone-monomer-3.png&quot;,&quot;fallbackUrl&quot;:&quot;https://res.cloudinary.com/dlcjuc3ej/image/upload/v1587770767/jtynwbazuyitfk5dpixj.svg#/keystone/api/icons/5ea375941377920028d0a549/histone-monomer-3.svg&quot;,&quot;size&quot;:{&quot;x&quot;:155,&quot;y&quot;:160},&quot;isPremium&quot;:false},&quot;source&quot;:{&quot;id&quot;:&quot;5ea375511377920028d0a541&quot;,&quot;type&quot;:&quot;ASSETS&quot;},&quot;pathStyles&quot;:[{&quot;type&quot;:&quot;FILL&quot;,&quot;fillStyle&quot;:&quot;rgb(0,0,0)&quot;}],&quot;isLocked&quot;:false,&quot;parent&quot;:{&quot;type&quot;:&quot;CHILD&quot;,&quot;parentId&quot;:&quot;fcc8d0d4-2f97-4fdb-a17b-d9595e13c370&quot;,&quot;order&quot;:&quot;7&quot;}},&quot;5f3c604e-a9cc-4938-abf4-54a89890345f&quot;:{&quot;type&quot;:&quot;FIGURE_OBJECT&quot;,&quot;id&quot;:&quot;5f3c604e-a9cc-4938-abf4-54a89890345f&quot;,&quot;relativeTransform&quot;:{&quot;translate&quot;:{&quot;x&quot;:-35.5949991312017,&quot;y&quot;:3.197342957113858},&quot;rotate&quot;:0},&quot;opacity&quot;:1,&quot;path&quot;:{&quot;type&quot;:&quot;POLY_LINE&quot;,&quot;points&quot;:[{&quot;x&quot;:-21.16129666141336,&quot;y&quot;:22.615051565680986},{&quot;x&quot;:15.703676087294937,&quot;y&quot;:22.615051565680986},{&quot;x&quot;:30.360440435436757,&quot;y&quot;:7.745388869755825},{&quot;x&quot;:39.78264608781369,&quot;y&quot;:-10.049305784129675},{&quot;x&quot;:39.78264608781369,&quot;y&quot;:-22.615051565680986}],&quot;closed&quot;:false,&quot;cornerRounding&quot;:{&quot;type&quot;:&quot;ARC_LENGTH&quot;,&quot;global&quot;:26.630257513528115}},&quot;pathStyles&quot;:[{&quot;type&quot;:&quot;FILL&quot;,&quot;fillStyle&quot;:&quot;rgba(0,0,0,0)&quot;},{&quot;type&quot;:&quot;STROKE&quot;,&quot;strokeStyle&quot;:&quot;rgba(23,23,23,1)&quot;,&quot;lineWidth&quot;:0.9452236405732,&quot;lineJoin&quot;:&quot;round&quot;}],&quot;pathMarkers&quot;:{},&quot;isLocked&quot;:false,&quot;parent&quot;:{&quot;type&quot;:&quot;CHILD&quot;,&quot;parentId&quot;:&quot;fcc8d0d4-2f97-4fdb-a17b-d9595e13c370&quot;,&quot;order&quot;:&quot;8&quot;}},&quot;3acdcd55-e5cc-48d0-8e0b-7119844b9b16&quot;:{&quot;id&quot;:&quot;3acdcd55-e5cc-48d0-8e0b-7119844b9b16&quot;,&quot;type&quot;:&quot;FIGURE_OBJECT&quot;,&quot;document&quot;:{&quot;type&quot;:&quot;FIGURE&quot;,&quot;canvasType&quot;:&quot;FIGURE&quot;,&quot;units&quot;:&quot;in&quot;,&quot;title&quot;:&quot;&quot;},&quot;parent&quot;:{&quot;type&quot;:&quot;DOCUMENT&quot;,&quot;parentId&quot;:&quot;fb28013c-4707-49e8-b0bb-bb3a7732c88e&quot;,&quot;order&quot;:&quot;05&quot;},&quot;source&quot;:{&quot;id&quot;:&quot;641db26880ee2c368da4f531&quot;,&quot;type&quot;:&quot;TEMPLATES&quot;}},&quot;fb28013c-4707-49e8-b0bb-bb3a7732c88e&quot;:{&quot;id&quot;:&quot;fb28013c-4707-49e8-b0bb-bb3a7732c88e&quot;,&quot;type&quot;:&quot;FIGURE_OBJECT&quot;,&quot;document&quot;:{&quot;type&quot;:&quot;DOCUMENT_GROUP&quot;,&quot;canvasType&quot;:&quot;FIGURE&quot;,&quot;units&quot;:&quot;in&quot;},&quot;source&quot;:{&quot;id&quot;:&quot;641db26880ee2c368da4f531&quot;,&quot;type&quot;:&quot;TEMPLATES&quot;}}}}"/>
</p:tagLst>
</file>

<file path=ppt/tags/tag6.xml><?xml version="1.0" encoding="utf-8"?>
<p:tagLst xmlns:a="http://schemas.openxmlformats.org/drawingml/2006/main" xmlns:r="http://schemas.openxmlformats.org/officeDocument/2006/relationships" xmlns:p="http://schemas.openxmlformats.org/presentationml/2006/main">
  <p:tag name="ID" val="68f85b2efdee20f20a703295"/>
  <p:tag name="FIGURESLIDEID" val="3acdcd55-e5cc-48d0-8e0b-7119844b9b16"/>
  <p:tag name="SELECTIONIDS" val="f326ae8f-3514-4e69-abfc-8e18e05b7140"/>
  <p:tag name="TRANSPARENTBACKGROUND" val="true"/>
  <p:tag name="VERSION" val="1761110085145"/>
  <p:tag name="TITLE" val="Overview of Chromatin"/>
  <p:tag name="CREATORNAME" val="Zulekha Qadeer"/>
  <p:tag name="DATEINSERTED" val="1761110085351"/>
  <p:tag name="DPI" val="300"/>
  <p:tag name="BIOJSON" val="{&quot;id&quot;:&quot;fb28013c-4707-49e8-b0bb-bb3a7732c88e&quot;,&quot;objects&quot;:{&quot;f326ae8f-3514-4e69-abfc-8e18e05b7140&quot;:{&quot;type&quot;:&quot;FIGURE_OBJECT&quot;,&quot;id&quot;:&quot;f326ae8f-3514-4e69-abfc-8e18e05b7140&quot;,&quot;parent&quot;:{&quot;type&quot;:&quot;CHILD&quot;,&quot;parentId&quot;:&quot;3acdcd55-e5cc-48d0-8e0b-7119844b9b16&quot;,&quot;order&quot;:&quot;999999972&quot;},&quot;relativeTransform&quot;:{&quot;translate&quot;:{&quot;x&quot;:88.50747875811543,&quot;y&quot;:-63.75884730222148},&quot;rotate&quot;:0,&quot;skewX&quot;:0,&quot;scale&quot;:{&quot;x&quot;:1,&quot;y&quot;:1}}},&quot;0a5c1c6b-438c-4f45-8f04-e282637a0136&quot;:{&quot;type&quot;:&quot;FIGURE_OBJECT&quot;,&quot;id&quot;:&quot;0a5c1c6b-438c-4f45-8f04-e282637a0136&quot;,&quot;relativeTransform&quot;:{&quot;translate&quot;:{&quot;x&quot;:21.363991295147915,&quot;y&quot;:-27.36966872538701},&quot;rotate&quot;:0},&quot;opacity&quot;:1,&quot;path&quot;:{&quot;type&quot;:&quot;POLY_LINE&quot;,&quot;points&quot;:[{&quot;x&quot;:-3.228538136967925,&quot;y&quot;:8.738405405011976},{&quot;x&quot;:0.008681986771789146,&quot;y&quot;:0.22094739444509634},{&quot;x&quot;:-5.817009465050191,&quot;y&quot;:-7.985784755790765}],&quot;closed&quot;:false},&quot;pathStyles&quot;:[{&quot;type&quot;:&quot;FILL&quot;,&quot;fillStyle&quot;:&quot;rgba(0,0,0,0)&quot;},{&quot;type&quot;:&quot;STROKE&quot;,&quot;strokeStyle&quot;:&quot;rgba(74, 72, 73, 1)&quot;,&quot;lineWidth&quot;:0.7395389800984029,&quot;lineJoin&quot;:&quot;round&quot;}],&quot;pathSmoothing&quot;:{&quot;type&quot;:&quot;CATMULL_SMOOTHING&quot;,&quot;smoothing&quot;:0.2},&quot;isLocked&quot;:false,&quot;parent&quot;:{&quot;type&quot;:&quot;CHILD&quot;,&quot;parentId&quot;:&quot;f326ae8f-3514-4e69-abfc-8e18e05b7140&quot;,&quot;order&quot;:&quot;5&quot;}},&quot;3acdcd55-e5cc-48d0-8e0b-7119844b9b16&quot;:{&quot;id&quot;:&quot;3acdcd55-e5cc-48d0-8e0b-7119844b9b16&quot;,&quot;type&quot;:&quot;FIGURE_OBJECT&quot;,&quot;document&quot;:{&quot;type&quot;:&quot;FIGURE&quot;,&quot;canvasType&quot;:&quot;FIGURE&quot;,&quot;units&quot;:&quot;in&quot;,&quot;title&quot;:&quot;&quot;},&quot;parent&quot;:{&quot;type&quot;:&quot;DOCUMENT&quot;,&quot;parentId&quot;:&quot;fb28013c-4707-49e8-b0bb-bb3a7732c88e&quot;,&quot;order&quot;:&quot;05&quot;},&quot;source&quot;:{&quot;id&quot;:&quot;641db26880ee2c368da4f531&quot;,&quot;type&quot;:&quot;TEMPLATES&quot;}},&quot;fb28013c-4707-49e8-b0bb-bb3a7732c88e&quot;:{&quot;id&quot;:&quot;fb28013c-4707-49e8-b0bb-bb3a7732c88e&quot;,&quot;type&quot;:&quot;FIGURE_OBJECT&quot;,&quot;document&quot;:{&quot;type&quot;:&quot;DOCUMENT_GROUP&quot;,&quot;canvasType&quot;:&quot;FIGURE&quot;,&quot;units&quot;:&quot;in&quot;},&quot;source&quot;:{&quot;id&quot;:&quot;641db26880ee2c368da4f531&quot;,&quot;type&quot;:&quot;TEMPLATES&quot;}}}}"/>
</p:tagLst>
</file>

<file path=ppt/tags/tag7.xml><?xml version="1.0" encoding="utf-8"?>
<p:tagLst xmlns:a="http://schemas.openxmlformats.org/drawingml/2006/main" xmlns:r="http://schemas.openxmlformats.org/officeDocument/2006/relationships" xmlns:p="http://schemas.openxmlformats.org/presentationml/2006/main">
  <p:tag name="ID" val="68f85b2efdee20f20a703295"/>
  <p:tag name="FIGURESLIDEID" val="3acdcd55-e5cc-48d0-8e0b-7119844b9b16"/>
  <p:tag name="SELECTIONIDS" val="c24915b6-44f3-4a02-8be1-220eaa199fa2"/>
  <p:tag name="TRANSPARENTBACKGROUND" val="true"/>
  <p:tag name="VERSION" val="1761110085145"/>
  <p:tag name="TITLE" val="Overview of Chromatin"/>
  <p:tag name="CREATORNAME" val="Zulekha Qadeer"/>
  <p:tag name="DATEINSERTED" val="1761110085351"/>
  <p:tag name="DPI" val="300"/>
  <p:tag name="BIOJSON" val="{&quot;id&quot;:&quot;fb28013c-4707-49e8-b0bb-bb3a7732c88e&quot;,&quot;objects&quot;:{&quot;c24915b6-44f3-4a02-8be1-220eaa199fa2&quot;:{&quot;type&quot;:&quot;FIGURE_OBJECT&quot;,&quot;id&quot;:&quot;c24915b6-44f3-4a02-8be1-220eaa199fa2&quot;,&quot;relativeTransform&quot;:{&quot;translate&quot;:{&quot;x&quot;:109.0401711030863,&quot;y&quot;:-91.49005825310267},&quot;rotate&quot;:0,&quot;skewX&quot;:0,&quot;scale&quot;:{&quot;x&quot;:1,&quot;y&quot;:1}},&quot;layout&quot;:{&quot;sizeRatio&quot;:{&quot;x&quot;:0.88,&quot;y&quot;:0.88},&quot;keepAspectRatio&quot;:true},&quot;opacity&quot;:1,&quot;path&quot;:{&quot;type&quot;:&quot;ELLIPSE&quot;,&quot;size&quot;:{&quot;x&quot;:5.9468687659106525,&quot;y&quot;:5.882512820201563}},&quot;pathStyles&quot;:[{&quot;type&quot;:&quot;FILL&quot;,&quot;fillStyle&quot;:&quot;rgba(229, 229, 229, 1)&quot;},{&quot;type&quot;:&quot;STROKE&quot;,&quot;strokeStyle&quot;:&quot;rgba(74, 72, 73, 1)&quot;,&quot;lineWidth&quot;:0.7531779098371689,&quot;lineJoin&quot;:&quot;round&quot;}],&quot;isLocked&quot;:false,&quot;parent&quot;:{&quot;type&quot;:&quot;CHILD&quot;,&quot;parentId&quot;:&quot;3acdcd55-e5cc-48d0-8e0b-7119844b9b16&quot;,&quot;order&quot;:&quot;999999975&quot;}},&quot;3acdcd55-e5cc-48d0-8e0b-7119844b9b16&quot;:{&quot;id&quot;:&quot;3acdcd55-e5cc-48d0-8e0b-7119844b9b16&quot;,&quot;type&quot;:&quot;FIGURE_OBJECT&quot;,&quot;document&quot;:{&quot;type&quot;:&quot;FIGURE&quot;,&quot;canvasType&quot;:&quot;FIGURE&quot;,&quot;units&quot;:&quot;in&quot;,&quot;title&quot;:&quot;&quot;},&quot;parent&quot;:{&quot;type&quot;:&quot;DOCUMENT&quot;,&quot;parentId&quot;:&quot;fb28013c-4707-49e8-b0bb-bb3a7732c88e&quot;,&quot;order&quot;:&quot;05&quot;},&quot;source&quot;:{&quot;id&quot;:&quot;641db26880ee2c368da4f531&quot;,&quot;type&quot;:&quot;TEMPLATES&quot;}},&quot;fb28013c-4707-49e8-b0bb-bb3a7732c88e&quot;:{&quot;id&quot;:&quot;fb28013c-4707-49e8-b0bb-bb3a7732c88e&quot;,&quot;type&quot;:&quot;FIGURE_OBJECT&quot;,&quot;document&quot;:{&quot;type&quot;:&quot;DOCUMENT_GROUP&quot;,&quot;canvasType&quot;:&quot;FIGURE&quot;,&quot;units&quot;:&quot;in&quot;},&quot;source&quot;:{&quot;id&quot;:&quot;641db26880ee2c368da4f531&quot;,&quot;type&quot;:&quot;TEMPLATES&quot;}}}}"/>
</p:tagLst>
</file>

<file path=ppt/tags/tag8.xml><?xml version="1.0" encoding="utf-8"?>
<p:tagLst xmlns:a="http://schemas.openxmlformats.org/drawingml/2006/main" xmlns:r="http://schemas.openxmlformats.org/officeDocument/2006/relationships" xmlns:p="http://schemas.openxmlformats.org/presentationml/2006/main">
  <p:tag name="ID" val="68f85b2efdee20f20a703295"/>
  <p:tag name="FIGURESLIDEID" val="3acdcd55-e5cc-48d0-8e0b-7119844b9b16"/>
  <p:tag name="SELECTIONIDS" val="f3ac44f8-260e-4155-8384-8d9db030bff3"/>
  <p:tag name="TRANSPARENTBACKGROUND" val="true"/>
  <p:tag name="VERSION" val="1761110085145"/>
  <p:tag name="TITLE" val="Overview of Chromatin"/>
  <p:tag name="CREATORNAME" val="Zulekha Qadeer"/>
  <p:tag name="DATEINSERTED" val="1761110085351"/>
  <p:tag name="DPI" val="300"/>
  <p:tag name="BIOJSON" val="{&quot;id&quot;:&quot;fb28013c-4707-49e8-b0bb-bb3a7732c88e&quot;,&quot;objects&quot;:{&quot;f3ac44f8-260e-4155-8384-8d9db030bff3&quot;:{&quot;type&quot;:&quot;FIGURE_OBJECT&quot;,&quot;id&quot;:&quot;f3ac44f8-260e-4155-8384-8d9db030bff3&quot;,&quot;parent&quot;:{&quot;type&quot;:&quot;CHILD&quot;,&quot;parentId&quot;:&quot;3acdcd55-e5cc-48d0-8e0b-7119844b9b16&quot;,&quot;order&quot;:&quot;99999998&quot;},&quot;relativeTransform&quot;:{&quot;translate&quot;:{&quot;x&quot;:98.70883819582843,&quot;y&quot;:-92.56917129119509},&quot;rotate&quot;:2.2540394770299033,&quot;skewX&quot;:0,&quot;scale&quot;:{&quot;x&quot;:1,&quot;y&quot;:1}}},&quot;44c06a45-8fb3-412a-a751-38d70e4e6a5f&quot;:{&quot;type&quot;:&quot;FIGURE_OBJECT&quot;,&quot;id&quot;:&quot;44c06a45-8fb3-412a-a751-38d70e4e6a5f&quot;,&quot;relativeTransform&quot;:{&quot;translate&quot;:{&quot;x&quot;:37.79702389298281,&quot;y&quot;:-0.6393964991663874},&quot;rotate&quot;:0},&quot;opacity&quot;:1,&quot;path&quot;:{&quot;type&quot;:&quot;POLY_LINE&quot;,&quot;points&quot;:[{&quot;x&quot;:-3.5108865434339065,&quot;y&quot;:-1.7356410383510257},{&quot;x&quot;:-3.510886543433906,&quot;y&quot;:-4.6963733000348125}],&quot;closed&quot;:false},&quot;pathStyles&quot;:[{&quot;type&quot;:&quot;FILL&quot;,&quot;fillStyle&quot;:&quot;rgba(0,0,0,0)&quot;},{&quot;type&quot;:&quot;STROKE&quot;,&quot;strokeStyle&quot;:&quot;rgba(74, 72, 73, 1)&quot;,&quot;lineWidth&quot;:0.6657040193755159,&quot;lineJoin&quot;:&quot;round&quot;}],&quot;pathSmoothing&quot;:{&quot;type&quot;:&quot;CATMULL_SMOOTHING&quot;,&quot;smoothing&quot;:0.2},&quot;isLocked&quot;:false,&quot;parent&quot;:{&quot;type&quot;:&quot;CHILD&quot;,&quot;parentId&quot;:&quot;f3ac44f8-260e-4155-8384-8d9db030bff3&quot;,&quot;order&quot;:&quot;2&quot;}},&quot;edf5cfab-1fa1-4ac4-b0e5-21f1f0cb756c&quot;:{&quot;type&quot;:&quot;FIGURE_OBJECT&quot;,&quot;id&quot;:&quot;edf5cfab-1fa1-4ac4-b0e5-21f1f0cb756c&quot;,&quot;relativeTransform&quot;:{&quot;translate&quot;:{&quot;x&quot;:34.3593055437597,&quot;y&quot;:0.8242823106581386},&quot;rotate&quot;:0},&quot;layout&quot;:{&quot;sizeRatio&quot;:{&quot;x&quot;:0.88,&quot;y&quot;:0.88},&quot;keepAspectRatio&quot;:true},&quot;opacity&quot;:1,&quot;path&quot;:{&quot;type&quot;:&quot;ELLIPSE&quot;,&quot;size&quot;:{&quot;x&quot;:6.020816192346789,&quot;y&quot;:5.955660000869989}},&quot;pathStyles&quot;:[{&quot;type&quot;:&quot;FILL&quot;,&quot;fillStyle&quot;:&quot;rgba(229, 229, 229, 1)&quot;},{&quot;type&quot;:&quot;STROKE&quot;,&quot;strokeStyle&quot;:&quot;rgba(74, 72, 73, 1)&quot;,&quot;lineWidth&quot;:0.7625434381972821,&quot;lineJoin&quot;:&quot;round&quot;}],&quot;isLocked&quot;:false,&quot;parent&quot;:{&quot;type&quot;:&quot;CHILD&quot;,&quot;parentId&quot;:&quot;f3ac44f8-260e-4155-8384-8d9db030bff3&quot;,&quot;order&quot;:&quot;5&quot;}},&quot;3acdcd55-e5cc-48d0-8e0b-7119844b9b16&quot;:{&quot;id&quot;:&quot;3acdcd55-e5cc-48d0-8e0b-7119844b9b16&quot;,&quot;type&quot;:&quot;FIGURE_OBJECT&quot;,&quot;document&quot;:{&quot;type&quot;:&quot;FIGURE&quot;,&quot;canvasType&quot;:&quot;FIGURE&quot;,&quot;units&quot;:&quot;in&quot;,&quot;title&quot;:&quot;&quot;},&quot;parent&quot;:{&quot;type&quot;:&quot;DOCUMENT&quot;,&quot;parentId&quot;:&quot;fb28013c-4707-49e8-b0bb-bb3a7732c88e&quot;,&quot;order&quot;:&quot;05&quot;},&quot;source&quot;:{&quot;id&quot;:&quot;641db26880ee2c368da4f531&quot;,&quot;type&quot;:&quot;TEMPLATES&quot;}},&quot;fb28013c-4707-49e8-b0bb-bb3a7732c88e&quot;:{&quot;id&quot;:&quot;fb28013c-4707-49e8-b0bb-bb3a7732c88e&quot;,&quot;type&quot;:&quot;FIGURE_OBJECT&quot;,&quot;document&quot;:{&quot;type&quot;:&quot;DOCUMENT_GROUP&quot;,&quot;canvasType&quot;:&quot;FIGURE&quot;,&quot;units&quot;:&quot;in&quot;},&quot;source&quot;:{&quot;id&quot;:&quot;641db26880ee2c368da4f531&quot;,&quot;type&quot;:&quot;TEMPLATES&quot;}}}}"/>
</p:tagLst>
</file>

<file path=ppt/tags/tag9.xml><?xml version="1.0" encoding="utf-8"?>
<p:tagLst xmlns:a="http://schemas.openxmlformats.org/drawingml/2006/main" xmlns:r="http://schemas.openxmlformats.org/officeDocument/2006/relationships" xmlns:p="http://schemas.openxmlformats.org/presentationml/2006/main">
  <p:tag name="ID" val="68f85b2efdee20f20a703295"/>
  <p:tag name="FIGURESLIDEID" val="3acdcd55-e5cc-48d0-8e0b-7119844b9b16"/>
  <p:tag name="SELECTIONIDS" val="0955de55-49c4-4029-8181-376782c71146"/>
  <p:tag name="TRANSPARENTBACKGROUND" val="true"/>
  <p:tag name="VERSION" val="1761110085145"/>
  <p:tag name="TITLE" val="Overview of Chromatin"/>
  <p:tag name="CREATORNAME" val="Zulekha Qadeer"/>
  <p:tag name="DATEINSERTED" val="1761110085351"/>
  <p:tag name="DPI" val="300"/>
  <p:tag name="BIOJSON" val="{&quot;id&quot;:&quot;fb28013c-4707-49e8-b0bb-bb3a7732c88e&quot;,&quot;objects&quot;:{&quot;d443a680-9809-476f-b84d-0ff1585f7632&quot;:{&quot;type&quot;:&quot;FIGURE_OBJECT&quot;,&quot;id&quot;:&quot;d443a680-9809-476f-b84d-0ff1585f7632&quot;,&quot;relativeTransform&quot;:{&quot;translate&quot;:{&quot;x&quot;:37.79702389298281,&quot;y&quot;:-0.6393964991663874},&quot;rotate&quot;:0},&quot;opacity&quot;:1,&quot;path&quot;:{&quot;type&quot;:&quot;POLY_LINE&quot;,&quot;points&quot;:[{&quot;x&quot;:-3.5108865434339065,&quot;y&quot;:-1.7356410383510257},{&quot;x&quot;:-3.510886543433906,&quot;y&quot;:-4.6963733000348125}],&quot;closed&quot;:false},&quot;pathStyles&quot;:[{&quot;type&quot;:&quot;FILL&quot;,&quot;fillStyle&quot;:&quot;rgba(0,0,0,0)&quot;},{&quot;type&quot;:&quot;STROKE&quot;,&quot;strokeStyle&quot;:&quot;rgba(74, 72, 73, 1)&quot;,&quot;lineWidth&quot;:0.6657040193755159,&quot;lineJoin&quot;:&quot;round&quot;}],&quot;pathSmoothing&quot;:{&quot;type&quot;:&quot;CATMULL_SMOOTHING&quot;,&quot;smoothing&quot;:0.2},&quot;isLocked&quot;:false,&quot;parent&quot;:{&quot;type&quot;:&quot;CHILD&quot;,&quot;parentId&quot;:&quot;0955de55-49c4-4029-8181-376782c71146&quot;,&quot;order&quot;:&quot;2&quot;}},&quot;0955de55-49c4-4029-8181-376782c71146&quot;:{&quot;type&quot;:&quot;FIGURE_OBJECT&quot;,&quot;id&quot;:&quot;0955de55-49c4-4029-8181-376782c71146&quot;,&quot;parent&quot;:{&quot;type&quot;:&quot;CHILD&quot;,&quot;parentId&quot;:&quot;3acdcd55-e5cc-48d0-8e0b-7119844b9b16&quot;,&quot;order&quot;:&quot;99999999&quot;},&quot;relativeTransform&quot;:{&quot;translate&quot;:{&quot;x&quot;:199.61987718834743,&quot;y&quot;:-89.71218149775015},&quot;rotate&quot;:2.2540394770299033,&quot;skewX&quot;:0,&quot;scale&quot;:{&quot;x&quot;:1,&quot;y&quot;:1}}},&quot;3b4ef976-f2e1-4a92-a0de-0f6f57ab321d&quot;:{&quot;type&quot;:&quot;FIGURE_OBJECT&quot;,&quot;id&quot;:&quot;3b4ef976-f2e1-4a92-a0de-0f6f57ab321d&quot;,&quot;relativeTransform&quot;:{&quot;translate&quot;:{&quot;x&quot;:27.39380899918706,&quot;y&quot;:5.791567174712498},&quot;rotate&quot;:0,&quot;skewX&quot;:0,&quot;scale&quot;:{&quot;x&quot;:1,&quot;y&quot;:1}},&quot;layout&quot;:{&quot;sizeRatio&quot;:{&quot;x&quot;:0.88,&quot;y&quot;:0.88},&quot;keepAspectRatio&quot;:true},&quot;opacity&quot;:1,&quot;path&quot;:{&quot;type&quot;:&quot;ELLIPSE&quot;,&quot;size&quot;:{&quot;x&quot;:6.020816192346789,&quot;y&quot;:5.955660000869989}},&quot;pathStyles&quot;:[{&quot;type&quot;:&quot;FILL&quot;,&quot;fillStyle&quot;:&quot;rgba(229, 229, 229, 1)&quot;},{&quot;type&quot;:&quot;STROKE&quot;,&quot;strokeStyle&quot;:&quot;rgba(74, 72, 73, 1)&quot;,&quot;lineWidth&quot;:0.7625434381972821,&quot;lineJoin&quot;:&quot;round&quot;}],&quot;isLocked&quot;:false,&quot;parent&quot;:{&quot;type&quot;:&quot;CHILD&quot;,&quot;parentId&quot;:&quot;0955de55-49c4-4029-8181-376782c71146&quot;,&quot;order&quot;:&quot;5&quot;}},&quot;3acdcd55-e5cc-48d0-8e0b-7119844b9b16&quot;:{&quot;id&quot;:&quot;3acdcd55-e5cc-48d0-8e0b-7119844b9b16&quot;,&quot;type&quot;:&quot;FIGURE_OBJECT&quot;,&quot;document&quot;:{&quot;type&quot;:&quot;FIGURE&quot;,&quot;canvasType&quot;:&quot;FIGURE&quot;,&quot;units&quot;:&quot;in&quot;,&quot;title&quot;:&quot;&quot;},&quot;parent&quot;:{&quot;type&quot;:&quot;DOCUMENT&quot;,&quot;parentId&quot;:&quot;fb28013c-4707-49e8-b0bb-bb3a7732c88e&quot;,&quot;order&quot;:&quot;05&quot;},&quot;source&quot;:{&quot;id&quot;:&quot;641db26880ee2c368da4f531&quot;,&quot;type&quot;:&quot;TEMPLATES&quot;}},&quot;fb28013c-4707-49e8-b0bb-bb3a7732c88e&quot;:{&quot;id&quot;:&quot;fb28013c-4707-49e8-b0bb-bb3a7732c88e&quot;,&quot;type&quot;:&quot;FIGURE_OBJECT&quot;,&quot;document&quot;:{&quot;type&quot;:&quot;DOCUMENT_GROUP&quot;,&quot;canvasType&quot;:&quot;FIGURE&quot;,&quot;units&quot;:&quot;in&quot;},&quot;source&quot;:{&quot;id&quot;:&quot;641db26880ee2c368da4f531&quot;,&quot;type&quot;:&quot;TEMPLATES&quo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14982</TotalTime>
  <Words>2149</Words>
  <Application>Microsoft Macintosh PowerPoint</Application>
  <PresentationFormat>Widescreen</PresentationFormat>
  <Paragraphs>252</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Calibri Light</vt:lpstr>
      <vt:lpstr>Helvetica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Qadeer, Zulekha</dc:creator>
  <cp:lastModifiedBy>Garcia, Isabel</cp:lastModifiedBy>
  <cp:revision>85</cp:revision>
  <dcterms:created xsi:type="dcterms:W3CDTF">2023-11-30T19:53:42Z</dcterms:created>
  <dcterms:modified xsi:type="dcterms:W3CDTF">2026-02-03T16:35:49Z</dcterms:modified>
</cp:coreProperties>
</file>