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6" r:id="rId3"/>
    <p:sldId id="262" r:id="rId4"/>
    <p:sldId id="270" r:id="rId5"/>
    <p:sldId id="271" r:id="rId6"/>
    <p:sldId id="282" r:id="rId7"/>
    <p:sldId id="278" r:id="rId8"/>
    <p:sldId id="261" r:id="rId9"/>
    <p:sldId id="277" r:id="rId10"/>
    <p:sldId id="283" r:id="rId11"/>
    <p:sldId id="276" r:id="rId12"/>
    <p:sldId id="286" r:id="rId13"/>
    <p:sldId id="263" r:id="rId14"/>
    <p:sldId id="269" r:id="rId15"/>
    <p:sldId id="272" r:id="rId16"/>
    <p:sldId id="265" r:id="rId17"/>
    <p:sldId id="281" r:id="rId18"/>
    <p:sldId id="275" r:id="rId19"/>
    <p:sldId id="284" r:id="rId20"/>
    <p:sldId id="279" r:id="rId21"/>
    <p:sldId id="280" r:id="rId22"/>
    <p:sldId id="266" r:id="rId23"/>
    <p:sldId id="267" r:id="rId24"/>
    <p:sldId id="273" r:id="rId25"/>
    <p:sldId id="285"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10"/>
    <p:restoredTop sz="95872"/>
  </p:normalViewPr>
  <p:slideViewPr>
    <p:cSldViewPr snapToGrid="0">
      <p:cViewPr varScale="1">
        <p:scale>
          <a:sx n="120" d="100"/>
          <a:sy n="120" d="100"/>
        </p:scale>
        <p:origin x="2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2CB0-5BFE-02B7-480E-BF44ACCED3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71D137-D685-A403-873B-D994F3C5BF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9C47B4-EE9F-EA73-8E43-084D02D9B77A}"/>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5" name="Footer Placeholder 4">
            <a:extLst>
              <a:ext uri="{FF2B5EF4-FFF2-40B4-BE49-F238E27FC236}">
                <a16:creationId xmlns:a16="http://schemas.microsoft.com/office/drawing/2014/main" id="{4E20F18A-1641-9F4B-C414-CFDCB7F7E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D6C6C-1022-C014-5960-67D0F3A1987B}"/>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9790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7695-8FE1-B5AC-0657-97A8E26C32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C832AF-E37A-59C6-B802-C1F1F09D0F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006BE-5F9F-B620-19ED-E3E01D62A078}"/>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5" name="Footer Placeholder 4">
            <a:extLst>
              <a:ext uri="{FF2B5EF4-FFF2-40B4-BE49-F238E27FC236}">
                <a16:creationId xmlns:a16="http://schemas.microsoft.com/office/drawing/2014/main" id="{FC14CB75-C8D5-EF6A-679C-65B1B751E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5EE49-7999-F895-75BE-E83EA2C2A488}"/>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314242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4E7EE2-1A68-D4BF-3CF3-46A716BA5F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A698EF-4FFB-76C7-0BA6-0D0AAEDB91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C3F59-BF26-37D2-0EBF-60747F4CB536}"/>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5" name="Footer Placeholder 4">
            <a:extLst>
              <a:ext uri="{FF2B5EF4-FFF2-40B4-BE49-F238E27FC236}">
                <a16:creationId xmlns:a16="http://schemas.microsoft.com/office/drawing/2014/main" id="{954FEFFC-8324-F194-76CC-8A4DC0AAF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7FA33-A75C-2389-DB2D-7AB28396E5D1}"/>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384987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26C0-01CD-020E-4BFC-F0182942CB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A309F-93B2-9FDE-5808-1B60AD5AF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2C492-F29E-9395-782A-FFFA938A1BB2}"/>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5" name="Footer Placeholder 4">
            <a:extLst>
              <a:ext uri="{FF2B5EF4-FFF2-40B4-BE49-F238E27FC236}">
                <a16:creationId xmlns:a16="http://schemas.microsoft.com/office/drawing/2014/main" id="{6EF9A82E-FB0F-95D3-F145-757B642EB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48F62-57EC-19A4-D334-FD3FBA81216D}"/>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16961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DC7D-F19F-061F-F1A4-67DC74E7B5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3C0167-84B9-B9A5-8B05-6B4653523E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6F8B5-0F46-F419-A0EF-F5C3B71C8D39}"/>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5" name="Footer Placeholder 4">
            <a:extLst>
              <a:ext uri="{FF2B5EF4-FFF2-40B4-BE49-F238E27FC236}">
                <a16:creationId xmlns:a16="http://schemas.microsoft.com/office/drawing/2014/main" id="{94FFA233-2735-25F6-3229-73A4AEB85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F14B1-FC51-43D5-B46C-186F947FB092}"/>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78035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E9B08-09BC-33F6-D07C-027C461B79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68330-424E-C38C-4E4F-E98F9C61C5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9BC4F-774B-3174-4762-6C8E19A91E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A2A06-89F2-C59C-0A57-E93EA35C0330}"/>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6" name="Footer Placeholder 5">
            <a:extLst>
              <a:ext uri="{FF2B5EF4-FFF2-40B4-BE49-F238E27FC236}">
                <a16:creationId xmlns:a16="http://schemas.microsoft.com/office/drawing/2014/main" id="{C8E039CF-A4EA-E9C2-2E93-B61A5EFE9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0D91F-253A-E08F-0F1F-9944BDCFE395}"/>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62677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8CD6-E2E7-16C4-6AD4-E261F7C967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743B37-D9BA-97D6-67F5-17845E7715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CD498C-D71B-75A6-6CF9-B95C0FBB0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35DCD5-DFCE-38BB-3836-D1550BE2A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AF8E3D-A928-49EF-D2A4-3FCDF5935A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D91E1A-C4DE-55CB-3FCE-E12D1080A733}"/>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8" name="Footer Placeholder 7">
            <a:extLst>
              <a:ext uri="{FF2B5EF4-FFF2-40B4-BE49-F238E27FC236}">
                <a16:creationId xmlns:a16="http://schemas.microsoft.com/office/drawing/2014/main" id="{4F777EA1-3BD7-D74F-E7E8-CAB38382BE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B0C561-3552-3DDC-7D43-3762049A524B}"/>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11565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0299-EE6C-1A68-EC13-3D8CCDA5B4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23E61D-92F0-D0CF-EBC4-346C957502EA}"/>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4" name="Footer Placeholder 3">
            <a:extLst>
              <a:ext uri="{FF2B5EF4-FFF2-40B4-BE49-F238E27FC236}">
                <a16:creationId xmlns:a16="http://schemas.microsoft.com/office/drawing/2014/main" id="{4BFCF7EF-440B-BD1C-1B82-205FB3C474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D6F8E7-2822-2BBF-0905-D87E4F7C084F}"/>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76968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7D6F4-0E2F-A18B-F58C-D1188987FF10}"/>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3" name="Footer Placeholder 2">
            <a:extLst>
              <a:ext uri="{FF2B5EF4-FFF2-40B4-BE49-F238E27FC236}">
                <a16:creationId xmlns:a16="http://schemas.microsoft.com/office/drawing/2014/main" id="{0BF29A25-16A0-B65F-35DD-CD1090BCD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F76323-3507-E724-6BF6-9099FF45EC2C}"/>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70001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BC71-53B6-C597-9959-63AC9C282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92266F-2948-8E8B-3BBF-C603728B8F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E0F7C-68B8-732C-9E96-633F91A9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B3FAA2-BC04-C93A-2061-6C06ED7010E5}"/>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6" name="Footer Placeholder 5">
            <a:extLst>
              <a:ext uri="{FF2B5EF4-FFF2-40B4-BE49-F238E27FC236}">
                <a16:creationId xmlns:a16="http://schemas.microsoft.com/office/drawing/2014/main" id="{709BC772-44E1-8E1D-6ABA-193370AF02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A1B233-052D-5A61-11A0-EDA6A7D1DFC1}"/>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49843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06B0-17C8-FC43-EF01-F8D46C708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97CB3-9498-1E36-5447-838FC86E1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3E6979-9EAD-0D41-2FCC-367B832C4E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D57E5-7DE2-07DB-2C6D-0430C54898BD}"/>
              </a:ext>
            </a:extLst>
          </p:cNvPr>
          <p:cNvSpPr>
            <a:spLocks noGrp="1"/>
          </p:cNvSpPr>
          <p:nvPr>
            <p:ph type="dt" sz="half" idx="10"/>
          </p:nvPr>
        </p:nvSpPr>
        <p:spPr/>
        <p:txBody>
          <a:bodyPr/>
          <a:lstStyle/>
          <a:p>
            <a:fld id="{2BCF2E30-BD0B-1E48-AD37-EF89C14D8D21}" type="datetimeFigureOut">
              <a:rPr lang="en-US" smtClean="0"/>
              <a:t>2/3/26</a:t>
            </a:fld>
            <a:endParaRPr lang="en-US"/>
          </a:p>
        </p:txBody>
      </p:sp>
      <p:sp>
        <p:nvSpPr>
          <p:cNvPr id="6" name="Footer Placeholder 5">
            <a:extLst>
              <a:ext uri="{FF2B5EF4-FFF2-40B4-BE49-F238E27FC236}">
                <a16:creationId xmlns:a16="http://schemas.microsoft.com/office/drawing/2014/main" id="{5F3331C5-0599-1A31-1C36-F18294E10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AC05E-76BE-35DC-F615-83C77C3E0AB0}"/>
              </a:ext>
            </a:extLst>
          </p:cNvPr>
          <p:cNvSpPr>
            <a:spLocks noGrp="1"/>
          </p:cNvSpPr>
          <p:nvPr>
            <p:ph type="sldNum" sz="quarter" idx="12"/>
          </p:nvPr>
        </p:nvSpPr>
        <p:spPr/>
        <p:txBody>
          <a:bodyPr/>
          <a:lstStyle/>
          <a:p>
            <a:fld id="{F6CC4529-5D19-A349-AEDB-52ED1AAFD7E0}" type="slidenum">
              <a:rPr lang="en-US" smtClean="0"/>
              <a:t>‹#›</a:t>
            </a:fld>
            <a:endParaRPr lang="en-US"/>
          </a:p>
        </p:txBody>
      </p:sp>
    </p:spTree>
    <p:extLst>
      <p:ext uri="{BB962C8B-B14F-4D97-AF65-F5344CB8AC3E}">
        <p14:creationId xmlns:p14="http://schemas.microsoft.com/office/powerpoint/2010/main" val="2168120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F6C32-07CA-6C4E-991A-036F2968E6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DAF16-823C-2F96-7B92-848F5603B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B407C-9816-9D0F-BDDB-C91D7594F1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F2E30-BD0B-1E48-AD37-EF89C14D8D21}" type="datetimeFigureOut">
              <a:rPr lang="en-US" smtClean="0"/>
              <a:t>2/3/26</a:t>
            </a:fld>
            <a:endParaRPr lang="en-US"/>
          </a:p>
        </p:txBody>
      </p:sp>
      <p:sp>
        <p:nvSpPr>
          <p:cNvPr id="5" name="Footer Placeholder 4">
            <a:extLst>
              <a:ext uri="{FF2B5EF4-FFF2-40B4-BE49-F238E27FC236}">
                <a16:creationId xmlns:a16="http://schemas.microsoft.com/office/drawing/2014/main" id="{43D68154-E576-07F6-8057-97FCAD49F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D7AFF7-FC53-D4BF-781B-0AE7D327A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C4529-5D19-A349-AEDB-52ED1AAFD7E0}" type="slidenum">
              <a:rPr lang="en-US" smtClean="0"/>
              <a:t>‹#›</a:t>
            </a:fld>
            <a:endParaRPr lang="en-US"/>
          </a:p>
        </p:txBody>
      </p:sp>
    </p:spTree>
    <p:extLst>
      <p:ext uri="{BB962C8B-B14F-4D97-AF65-F5344CB8AC3E}">
        <p14:creationId xmlns:p14="http://schemas.microsoft.com/office/powerpoint/2010/main" val="406535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webp"/><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7.png"/><Relationship Id="rId39" Type="http://schemas.openxmlformats.org/officeDocument/2006/relationships/image" Target="../media/image20.png"/><Relationship Id="rId21" Type="http://schemas.openxmlformats.org/officeDocument/2006/relationships/tags" Target="../tags/tag21.xml"/><Relationship Id="rId34" Type="http://schemas.openxmlformats.org/officeDocument/2006/relationships/image" Target="../media/image15.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6.png"/><Relationship Id="rId33" Type="http://schemas.openxmlformats.org/officeDocument/2006/relationships/image" Target="../media/image14.png"/><Relationship Id="rId38" Type="http://schemas.openxmlformats.org/officeDocument/2006/relationships/image" Target="../media/image19.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5.png"/><Relationship Id="rId32" Type="http://schemas.openxmlformats.org/officeDocument/2006/relationships/image" Target="../media/image13.png"/><Relationship Id="rId37" Type="http://schemas.openxmlformats.org/officeDocument/2006/relationships/image" Target="../media/image18.png"/><Relationship Id="rId40" Type="http://schemas.openxmlformats.org/officeDocument/2006/relationships/image" Target="../media/image21.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4.png"/><Relationship Id="rId28" Type="http://schemas.openxmlformats.org/officeDocument/2006/relationships/image" Target="../media/image9.png"/><Relationship Id="rId36" Type="http://schemas.openxmlformats.org/officeDocument/2006/relationships/image" Target="../media/image17.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2.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1.xml"/><Relationship Id="rId27" Type="http://schemas.openxmlformats.org/officeDocument/2006/relationships/image" Target="../media/image8.png"/><Relationship Id="rId30" Type="http://schemas.openxmlformats.org/officeDocument/2006/relationships/image" Target="../media/image11.png"/><Relationship Id="rId35" Type="http://schemas.openxmlformats.org/officeDocument/2006/relationships/image" Target="../media/image16.png"/><Relationship Id="rId8" Type="http://schemas.openxmlformats.org/officeDocument/2006/relationships/tags" Target="../tags/tag8.xml"/><Relationship Id="rId3"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9576D6-B225-2D40-BB6F-DF43AF1A88CB}"/>
              </a:ext>
            </a:extLst>
          </p:cNvPr>
          <p:cNvSpPr txBox="1"/>
          <p:nvPr/>
        </p:nvSpPr>
        <p:spPr>
          <a:xfrm>
            <a:off x="285227" y="2836796"/>
            <a:ext cx="11420212"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Transcriptomics 101</a:t>
            </a:r>
          </a:p>
        </p:txBody>
      </p:sp>
      <p:sp>
        <p:nvSpPr>
          <p:cNvPr id="7" name="TextBox 6">
            <a:extLst>
              <a:ext uri="{FF2B5EF4-FFF2-40B4-BE49-F238E27FC236}">
                <a16:creationId xmlns:a16="http://schemas.microsoft.com/office/drawing/2014/main" id="{CE46CBD8-668C-4D4F-B9E3-47A4C97F5119}"/>
              </a:ext>
            </a:extLst>
          </p:cNvPr>
          <p:cNvSpPr txBox="1"/>
          <p:nvPr/>
        </p:nvSpPr>
        <p:spPr>
          <a:xfrm>
            <a:off x="2240304" y="4067858"/>
            <a:ext cx="7711391" cy="2123658"/>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Zulekha A. Qadeer, PhD</a:t>
            </a:r>
          </a:p>
          <a:p>
            <a:pPr algn="ctr"/>
            <a:r>
              <a:rPr lang="en-US" sz="2400" dirty="0">
                <a:latin typeface="Arial" panose="020B0604020202020204" pitchFamily="34" charset="0"/>
                <a:cs typeface="Arial" panose="020B0604020202020204" pitchFamily="34" charset="0"/>
              </a:rPr>
              <a:t>Postdoctoral Fellow </a:t>
            </a:r>
          </a:p>
          <a:p>
            <a:pPr algn="ctr"/>
            <a:r>
              <a:rPr lang="en-US" sz="2400" dirty="0">
                <a:latin typeface="Arial" panose="020B0604020202020204" pitchFamily="34" charset="0"/>
                <a:cs typeface="Arial" panose="020B0604020202020204" pitchFamily="34" charset="0"/>
              </a:rPr>
              <a:t>William A. Weiss Lab, UCSF</a:t>
            </a: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PROPEL Literature Review</a:t>
            </a:r>
          </a:p>
          <a:p>
            <a:pPr algn="ctr"/>
            <a:r>
              <a:rPr lang="en-US" sz="2000" dirty="0">
                <a:latin typeface="Arial" panose="020B0604020202020204" pitchFamily="34" charset="0"/>
                <a:cs typeface="Arial" panose="020B0604020202020204" pitchFamily="34" charset="0"/>
              </a:rPr>
              <a:t>January 22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2025</a:t>
            </a:r>
          </a:p>
        </p:txBody>
      </p:sp>
      <p:cxnSp>
        <p:nvCxnSpPr>
          <p:cNvPr id="3" name="Straight Connector 2">
            <a:extLst>
              <a:ext uri="{FF2B5EF4-FFF2-40B4-BE49-F238E27FC236}">
                <a16:creationId xmlns:a16="http://schemas.microsoft.com/office/drawing/2014/main" id="{AFDD3B78-6060-3C48-BBBF-CB370936411D}"/>
              </a:ext>
            </a:extLst>
          </p:cNvPr>
          <p:cNvCxnSpPr>
            <a:cxnSpLocks/>
          </p:cNvCxnSpPr>
          <p:nvPr/>
        </p:nvCxnSpPr>
        <p:spPr>
          <a:xfrm>
            <a:off x="503341" y="3746783"/>
            <a:ext cx="10983985" cy="0"/>
          </a:xfrm>
          <a:prstGeom prst="line">
            <a:avLst/>
          </a:prstGeom>
          <a:ln w="25400">
            <a:solidFill>
              <a:srgbClr val="009193"/>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18BD3BD4-5152-8D42-ADF2-BEB0F6559461}"/>
              </a:ext>
            </a:extLst>
          </p:cNvPr>
          <p:cNvPicPr>
            <a:picLocks noChangeAspect="1"/>
          </p:cNvPicPr>
          <p:nvPr/>
        </p:nvPicPr>
        <p:blipFill>
          <a:blip r:embed="rId2"/>
          <a:stretch>
            <a:fillRect/>
          </a:stretch>
        </p:blipFill>
        <p:spPr>
          <a:xfrm>
            <a:off x="0" y="0"/>
            <a:ext cx="1800837" cy="1800837"/>
          </a:xfrm>
          <a:prstGeom prst="rect">
            <a:avLst/>
          </a:prstGeom>
        </p:spPr>
      </p:pic>
    </p:spTree>
    <p:extLst>
      <p:ext uri="{BB962C8B-B14F-4D97-AF65-F5344CB8AC3E}">
        <p14:creationId xmlns:p14="http://schemas.microsoft.com/office/powerpoint/2010/main" val="1883936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RNA-seq Analysis Pipeline</a:t>
            </a:r>
          </a:p>
        </p:txBody>
      </p:sp>
      <p:pic>
        <p:nvPicPr>
          <p:cNvPr id="6" name="Picture 5" descr="A diagram of a scientific method&#10;&#10;Description automatically generated">
            <a:extLst>
              <a:ext uri="{FF2B5EF4-FFF2-40B4-BE49-F238E27FC236}">
                <a16:creationId xmlns:a16="http://schemas.microsoft.com/office/drawing/2014/main" id="{5C092B9C-CE86-9C12-6AD4-CD261636D038}"/>
              </a:ext>
            </a:extLst>
          </p:cNvPr>
          <p:cNvPicPr>
            <a:picLocks noChangeAspect="1"/>
          </p:cNvPicPr>
          <p:nvPr/>
        </p:nvPicPr>
        <p:blipFill>
          <a:blip r:embed="rId2"/>
          <a:stretch>
            <a:fillRect/>
          </a:stretch>
        </p:blipFill>
        <p:spPr>
          <a:xfrm>
            <a:off x="0" y="832578"/>
            <a:ext cx="6348668" cy="5139598"/>
          </a:xfrm>
          <a:prstGeom prst="rect">
            <a:avLst/>
          </a:prstGeom>
        </p:spPr>
      </p:pic>
      <p:sp>
        <p:nvSpPr>
          <p:cNvPr id="8" name="TextBox 7">
            <a:extLst>
              <a:ext uri="{FF2B5EF4-FFF2-40B4-BE49-F238E27FC236}">
                <a16:creationId xmlns:a16="http://schemas.microsoft.com/office/drawing/2014/main" id="{F00CAE08-8DCB-EA05-25E4-7CEEFAD5004A}"/>
              </a:ext>
            </a:extLst>
          </p:cNvPr>
          <p:cNvSpPr txBox="1"/>
          <p:nvPr/>
        </p:nvSpPr>
        <p:spPr>
          <a:xfrm>
            <a:off x="6267195" y="826862"/>
            <a:ext cx="5926051" cy="5909310"/>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The bioinformatics analysis starts with the refinement of the sequence reads using </a:t>
            </a:r>
            <a:r>
              <a:rPr lang="en-US" b="0" i="0" dirty="0" err="1">
                <a:solidFill>
                  <a:srgbClr val="222222"/>
                </a:solidFill>
                <a:effectLst/>
                <a:latin typeface="Arial" panose="020B0604020202020204" pitchFamily="34" charset="0"/>
              </a:rPr>
              <a:t>FastQC</a:t>
            </a:r>
            <a:r>
              <a:rPr lang="en-US" b="0" i="0" dirty="0">
                <a:solidFill>
                  <a:srgbClr val="222222"/>
                </a:solidFill>
                <a:effectLst/>
                <a:latin typeface="Arial" panose="020B0604020202020204" pitchFamily="34" charset="0"/>
              </a:rPr>
              <a:t>, which involves the removal of the adapter sequences, the trimming and discarding of reads based on quality, and the filtration of the sequence reads based on K-</a:t>
            </a:r>
            <a:r>
              <a:rPr lang="en-US" b="0" i="0" dirty="0" err="1">
                <a:solidFill>
                  <a:srgbClr val="222222"/>
                </a:solidFill>
                <a:effectLst/>
                <a:latin typeface="Arial" panose="020B0604020202020204" pitchFamily="34" charset="0"/>
              </a:rPr>
              <a:t>mer</a:t>
            </a:r>
            <a:r>
              <a:rPr lang="en-US" b="0" i="0" dirty="0">
                <a:solidFill>
                  <a:srgbClr val="222222"/>
                </a:solidFill>
                <a:effectLst/>
                <a:latin typeface="Arial" panose="020B0604020202020204" pitchFamily="34" charset="0"/>
              </a:rPr>
              <a:t> coverage.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rPr>
              <a:t>F</a:t>
            </a:r>
            <a:r>
              <a:rPr lang="en-US" b="0" i="0" dirty="0">
                <a:solidFill>
                  <a:srgbClr val="222222"/>
                </a:solidFill>
                <a:effectLst/>
                <a:latin typeface="Arial" panose="020B0604020202020204" pitchFamily="34" charset="0"/>
              </a:rPr>
              <a:t>iltered sequence reads are de novo assembled or aligned to a reference genome. Various choices of alignment tools and assemblies are available</a:t>
            </a:r>
            <a:r>
              <a:rPr lang="en-US" dirty="0">
                <a:solidFill>
                  <a:srgbClr val="222222"/>
                </a:solidFill>
                <a:latin typeface="Arial" panose="020B0604020202020204" pitchFamily="34" charset="0"/>
              </a:rPr>
              <a:t>, including </a:t>
            </a:r>
            <a:r>
              <a:rPr lang="en-US" b="0" i="0" dirty="0">
                <a:solidFill>
                  <a:srgbClr val="222222"/>
                </a:solidFill>
                <a:effectLst/>
                <a:latin typeface="Arial" panose="020B0604020202020204" pitchFamily="34" charset="0"/>
              </a:rPr>
              <a:t>STAR, GSNAP, GEM, </a:t>
            </a:r>
            <a:r>
              <a:rPr lang="en-US" b="0" i="0" dirty="0" err="1">
                <a:solidFill>
                  <a:srgbClr val="222222"/>
                </a:solidFill>
                <a:effectLst/>
                <a:latin typeface="Arial" panose="020B0604020202020204" pitchFamily="34" charset="0"/>
              </a:rPr>
              <a:t>MAPslice</a:t>
            </a:r>
            <a:r>
              <a:rPr lang="en-US" b="0" i="0" dirty="0">
                <a:solidFill>
                  <a:srgbClr val="222222"/>
                </a:solidFill>
                <a:effectLst/>
                <a:latin typeface="Arial" panose="020B0604020202020204" pitchFamily="34" charset="0"/>
              </a:rPr>
              <a:t> etc.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Cufflinks, </a:t>
            </a:r>
            <a:r>
              <a:rPr lang="en-US" b="0" i="0" dirty="0" err="1">
                <a:solidFill>
                  <a:srgbClr val="222222"/>
                </a:solidFill>
                <a:effectLst/>
                <a:latin typeface="Arial" panose="020B0604020202020204" pitchFamily="34" charset="0"/>
              </a:rPr>
              <a:t>featureCounts</a:t>
            </a:r>
            <a:r>
              <a:rPr lang="en-US" b="0" i="0" dirty="0">
                <a:solidFill>
                  <a:srgbClr val="222222"/>
                </a:solidFill>
                <a:effectLst/>
                <a:latin typeface="Arial" panose="020B0604020202020204" pitchFamily="34" charset="0"/>
              </a:rPr>
              <a:t>, or </a:t>
            </a:r>
            <a:r>
              <a:rPr lang="en-US" b="0" i="0" dirty="0" err="1">
                <a:solidFill>
                  <a:srgbClr val="222222"/>
                </a:solidFill>
                <a:effectLst/>
                <a:latin typeface="Arial" panose="020B0604020202020204" pitchFamily="34" charset="0"/>
              </a:rPr>
              <a:t>HTSeq</a:t>
            </a:r>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are employed for transcriptome assembly and quantification.</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rPr>
              <a:t>D</a:t>
            </a:r>
            <a:r>
              <a:rPr lang="en-US" b="0" i="0" dirty="0">
                <a:solidFill>
                  <a:srgbClr val="222222"/>
                </a:solidFill>
                <a:effectLst/>
                <a:latin typeface="Arial" panose="020B0604020202020204" pitchFamily="34" charset="0"/>
              </a:rPr>
              <a:t>ifferential expression analyses could be performed by employing tools such as </a:t>
            </a:r>
            <a:r>
              <a:rPr lang="en-US" b="0" i="0" dirty="0" err="1">
                <a:solidFill>
                  <a:srgbClr val="222222"/>
                </a:solidFill>
                <a:effectLst/>
                <a:latin typeface="Arial" panose="020B0604020202020204" pitchFamily="34" charset="0"/>
              </a:rPr>
              <a:t>DESeq</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DEGseq</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Bayseq</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EdgeR</a:t>
            </a:r>
            <a:r>
              <a:rPr lang="en-US" b="0" i="0" dirty="0">
                <a:solidFill>
                  <a:srgbClr val="222222"/>
                </a:solidFill>
                <a:effectLst/>
                <a:latin typeface="Arial" panose="020B0604020202020204" pitchFamily="34" charset="0"/>
              </a:rPr>
              <a:t> etc.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The desired choice of bioinformatics tools is always based on a researcher’s preferences and objectives.</a:t>
            </a:r>
            <a:endParaRPr lang="en-US" dirty="0"/>
          </a:p>
        </p:txBody>
      </p:sp>
    </p:spTree>
    <p:extLst>
      <p:ext uri="{BB962C8B-B14F-4D97-AF65-F5344CB8AC3E}">
        <p14:creationId xmlns:p14="http://schemas.microsoft.com/office/powerpoint/2010/main" val="33893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RNA-seq Impact on Field  </a:t>
            </a:r>
          </a:p>
        </p:txBody>
      </p:sp>
      <p:sp>
        <p:nvSpPr>
          <p:cNvPr id="6" name="TextBox 5">
            <a:extLst>
              <a:ext uri="{FF2B5EF4-FFF2-40B4-BE49-F238E27FC236}">
                <a16:creationId xmlns:a16="http://schemas.microsoft.com/office/drawing/2014/main" id="{6E424859-3D74-469E-B0A1-882411DDC7A5}"/>
              </a:ext>
            </a:extLst>
          </p:cNvPr>
          <p:cNvSpPr txBox="1"/>
          <p:nvPr/>
        </p:nvSpPr>
        <p:spPr>
          <a:xfrm>
            <a:off x="899556" y="1018884"/>
            <a:ext cx="9830357" cy="5078313"/>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12121"/>
                </a:solidFill>
                <a:effectLst/>
                <a:latin typeface="Arial" panose="020B0604020202020204" pitchFamily="34" charset="0"/>
                <a:cs typeface="Arial" panose="020B0604020202020204" pitchFamily="34" charset="0"/>
              </a:rPr>
              <a:t>RNA-seq methods have revolutionized modern biology and clinical applications, driven by continuous efforts of the bioinformatics community to develop accurate and scalable computational tools.</a:t>
            </a:r>
          </a:p>
          <a:p>
            <a:pPr marL="285750" indent="-285750">
              <a:buFont typeface="Arial" panose="020B0604020202020204" pitchFamily="34" charset="0"/>
              <a:buChar char="•"/>
            </a:pPr>
            <a:endParaRPr lang="en-US" dirty="0">
              <a:solidFill>
                <a:srgbClr val="21212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Ability to analyze a large and wide range of biological datasets, enabling new explorations of novel and existing biological problems.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Robust accuracy, precision, and reliability of gene expression analyses in cells and tissue, which lead to the improved downstream application in studying disease and development.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However, transcription is, fundamentally, a stochastic process and mammalian cells are known to have non-continuous, bursting transcription, which inherently leads to variable cellular states.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Thus, bulk RNA-seq may not give a comprehensive picture of the cellular states within a tissue or organ.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1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94612-420B-58EE-89F2-35C15982ABF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348E7D-52EC-C0AA-33EC-B39005206611}"/>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17F19DB9-B3DC-B402-A9C8-1FCE555A17E0}"/>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New technologies in long-read sequencing </a:t>
            </a:r>
          </a:p>
        </p:txBody>
      </p:sp>
      <p:sp>
        <p:nvSpPr>
          <p:cNvPr id="6" name="TextBox 5">
            <a:extLst>
              <a:ext uri="{FF2B5EF4-FFF2-40B4-BE49-F238E27FC236}">
                <a16:creationId xmlns:a16="http://schemas.microsoft.com/office/drawing/2014/main" id="{DD458D42-A7A4-B7CF-2BB9-A65121E54457}"/>
              </a:ext>
            </a:extLst>
          </p:cNvPr>
          <p:cNvSpPr txBox="1"/>
          <p:nvPr/>
        </p:nvSpPr>
        <p:spPr>
          <a:xfrm>
            <a:off x="598311" y="4272677"/>
            <a:ext cx="10995377" cy="2585323"/>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212121"/>
                </a:solidFill>
                <a:latin typeface="Arial" panose="020B0604020202020204" pitchFamily="34" charset="0"/>
                <a:cs typeface="Arial" panose="020B0604020202020204" pitchFamily="34" charset="0"/>
              </a:rPr>
              <a:t>Current limitations have biased the annotation toward multi-</a:t>
            </a:r>
            <a:r>
              <a:rPr lang="en-US" dirty="0" err="1">
                <a:solidFill>
                  <a:srgbClr val="212121"/>
                </a:solidFill>
                <a:latin typeface="Arial" panose="020B0604020202020204" pitchFamily="34" charset="0"/>
                <a:cs typeface="Arial" panose="020B0604020202020204" pitchFamily="34" charset="0"/>
              </a:rPr>
              <a:t>exonic</a:t>
            </a:r>
            <a:r>
              <a:rPr lang="en-US" dirty="0">
                <a:solidFill>
                  <a:srgbClr val="212121"/>
                </a:solidFill>
                <a:latin typeface="Arial" panose="020B0604020202020204" pitchFamily="34" charset="0"/>
                <a:cs typeface="Arial" panose="020B0604020202020204" pitchFamily="34" charset="0"/>
              </a:rPr>
              <a:t> protein coding genes and require good genome annotation.  </a:t>
            </a:r>
          </a:p>
          <a:p>
            <a:endParaRPr lang="en-US" dirty="0">
              <a:solidFill>
                <a:srgbClr val="21212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Pacific Biosciences and Oxford Nanopore Technologies have developed better technologies to improve transcript assembly of many organisms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Up to 20 kb for PacBio and up to 4 MB for Nanopore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Long-read sequencing has better potential to capture full-length and novel transcripts, alternative splicing events, gene fusions in tumor samples, and differentially expressed or allele-specific isoforms. </a:t>
            </a:r>
          </a:p>
        </p:txBody>
      </p:sp>
      <p:pic>
        <p:nvPicPr>
          <p:cNvPr id="3" name="Picture 2" descr="A diagram of a sequence of sequence&#10;&#10;Description automatically generated with medium confidence">
            <a:extLst>
              <a:ext uri="{FF2B5EF4-FFF2-40B4-BE49-F238E27FC236}">
                <a16:creationId xmlns:a16="http://schemas.microsoft.com/office/drawing/2014/main" id="{3C44A1E6-15EE-9A6F-D5E9-678CB39F0AAA}"/>
              </a:ext>
            </a:extLst>
          </p:cNvPr>
          <p:cNvPicPr>
            <a:picLocks noChangeAspect="1"/>
          </p:cNvPicPr>
          <p:nvPr/>
        </p:nvPicPr>
        <p:blipFill>
          <a:blip r:embed="rId2"/>
          <a:srcRect t="4791" r="2336"/>
          <a:stretch/>
        </p:blipFill>
        <p:spPr>
          <a:xfrm>
            <a:off x="1828828" y="697922"/>
            <a:ext cx="8173580" cy="3610077"/>
          </a:xfrm>
          <a:prstGeom prst="rect">
            <a:avLst/>
          </a:prstGeom>
        </p:spPr>
      </p:pic>
    </p:spTree>
    <p:extLst>
      <p:ext uri="{BB962C8B-B14F-4D97-AF65-F5344CB8AC3E}">
        <p14:creationId xmlns:p14="http://schemas.microsoft.com/office/powerpoint/2010/main" val="268572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Why single-cell </a:t>
            </a:r>
            <a:r>
              <a:rPr lang="en-US" sz="2400" b="1" dirty="0" err="1">
                <a:solidFill>
                  <a:srgbClr val="002060"/>
                </a:solidFill>
                <a:latin typeface="Arial" panose="020B0604020202020204" pitchFamily="34" charset="0"/>
                <a:cs typeface="Arial" panose="020B0604020202020204" pitchFamily="34" charset="0"/>
              </a:rPr>
              <a:t>RNAseq</a:t>
            </a:r>
            <a:r>
              <a:rPr lang="en-US" sz="2400" b="1" dirty="0">
                <a:solidFill>
                  <a:srgbClr val="002060"/>
                </a:solidFill>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id="{4EA4B5E2-B36B-BEFB-B7EB-8405705CEF34}"/>
              </a:ext>
            </a:extLst>
          </p:cNvPr>
          <p:cNvGrpSpPr/>
          <p:nvPr/>
        </p:nvGrpSpPr>
        <p:grpSpPr>
          <a:xfrm>
            <a:off x="2989367" y="600016"/>
            <a:ext cx="6213266" cy="3825341"/>
            <a:chOff x="4458693" y="1281049"/>
            <a:chExt cx="6430978" cy="3694712"/>
          </a:xfrm>
        </p:grpSpPr>
        <p:pic>
          <p:nvPicPr>
            <p:cNvPr id="15" name="Picture 14" descr="A close-up of a diagram&#10;&#10;Description automatically generated">
              <a:extLst>
                <a:ext uri="{FF2B5EF4-FFF2-40B4-BE49-F238E27FC236}">
                  <a16:creationId xmlns:a16="http://schemas.microsoft.com/office/drawing/2014/main" id="{504229C0-744A-A132-45F3-E7314B4EE1AA}"/>
                </a:ext>
              </a:extLst>
            </p:cNvPr>
            <p:cNvPicPr>
              <a:picLocks noChangeAspect="1"/>
            </p:cNvPicPr>
            <p:nvPr/>
          </p:nvPicPr>
          <p:blipFill rotWithShape="1">
            <a:blip r:embed="rId2"/>
            <a:srcRect r="52919" b="56701"/>
            <a:stretch/>
          </p:blipFill>
          <p:spPr>
            <a:xfrm>
              <a:off x="4458693" y="1281049"/>
              <a:ext cx="6229099" cy="3694712"/>
            </a:xfrm>
            <a:prstGeom prst="rect">
              <a:avLst/>
            </a:prstGeom>
          </p:spPr>
        </p:pic>
        <p:sp>
          <p:nvSpPr>
            <p:cNvPr id="16" name="TextBox 15">
              <a:extLst>
                <a:ext uri="{FF2B5EF4-FFF2-40B4-BE49-F238E27FC236}">
                  <a16:creationId xmlns:a16="http://schemas.microsoft.com/office/drawing/2014/main" id="{B7CE19CF-3ED8-4845-4889-6EA0A8098243}"/>
                </a:ext>
              </a:extLst>
            </p:cNvPr>
            <p:cNvSpPr txBox="1"/>
            <p:nvPr/>
          </p:nvSpPr>
          <p:spPr>
            <a:xfrm>
              <a:off x="7517079" y="2844325"/>
              <a:ext cx="3372592" cy="2024558"/>
            </a:xfrm>
            <a:prstGeom prst="rect">
              <a:avLst/>
            </a:prstGeom>
            <a:solidFill>
              <a:schemeClr val="bg1"/>
            </a:solid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BFD16E26-43CC-AC87-5E0C-B5A31783A936}"/>
              </a:ext>
            </a:extLst>
          </p:cNvPr>
          <p:cNvSpPr txBox="1"/>
          <p:nvPr/>
        </p:nvSpPr>
        <p:spPr>
          <a:xfrm>
            <a:off x="647821" y="4037610"/>
            <a:ext cx="10592790"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Bulk RNA-seq returns the average expression of an entire cell population. The average behavior measured in populations of cells does not always reflect the behavior in individual cells.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effectLst/>
                <a:latin typeface="Arial" panose="020B0604020202020204" pitchFamily="34" charset="0"/>
                <a:cs typeface="Arial" panose="020B0604020202020204" pitchFamily="34" charset="0"/>
              </a:rPr>
              <a:t>Tissues/organs are usually made up of very different types of cells</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that are often difficult to separate prior to the experiment.</a:t>
            </a:r>
          </a:p>
          <a:p>
            <a:pPr marL="285750" indent="-285750">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Can identify heterogeneity at the cellular level in disease states.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effectLst/>
                <a:latin typeface="Helvetica" pitchFamily="2" charset="0"/>
              </a:rPr>
              <a:t>Single-cell analyses are needed to fully understand the cellular specificity and complexity of tissue microenvironments</a:t>
            </a:r>
          </a:p>
          <a:p>
            <a:pPr marL="285750" indent="-285750">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A854F4-FFE8-A7C0-6F22-853F5A259B4F}"/>
              </a:ext>
            </a:extLst>
          </p:cNvPr>
          <p:cNvSpPr txBox="1"/>
          <p:nvPr/>
        </p:nvSpPr>
        <p:spPr>
          <a:xfrm>
            <a:off x="6371198" y="3611590"/>
            <a:ext cx="2404451"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Madissoon</a:t>
            </a:r>
            <a:r>
              <a:rPr lang="en-US" sz="1200" dirty="0">
                <a:latin typeface="Arial" panose="020B0604020202020204" pitchFamily="34" charset="0"/>
                <a:cs typeface="Arial" panose="020B0604020202020204" pitchFamily="34" charset="0"/>
              </a:rPr>
              <a:t> et al., 2023</a:t>
            </a:r>
          </a:p>
        </p:txBody>
      </p:sp>
    </p:spTree>
    <p:extLst>
      <p:ext uri="{BB962C8B-B14F-4D97-AF65-F5344CB8AC3E}">
        <p14:creationId xmlns:p14="http://schemas.microsoft.com/office/powerpoint/2010/main" val="324016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Traditional </a:t>
            </a:r>
            <a:r>
              <a:rPr lang="en-US" sz="2400" b="1" dirty="0" err="1">
                <a:solidFill>
                  <a:srgbClr val="002060"/>
                </a:solidFill>
                <a:latin typeface="Arial" panose="020B0604020202020204" pitchFamily="34" charset="0"/>
                <a:cs typeface="Arial" panose="020B0604020202020204" pitchFamily="34" charset="0"/>
              </a:rPr>
              <a:t>scRNA</a:t>
            </a:r>
            <a:r>
              <a:rPr lang="en-US" sz="2400" b="1" dirty="0">
                <a:solidFill>
                  <a:srgbClr val="002060"/>
                </a:solidFill>
                <a:latin typeface="Arial" panose="020B0604020202020204" pitchFamily="34" charset="0"/>
                <a:cs typeface="Arial" panose="020B0604020202020204" pitchFamily="34" charset="0"/>
              </a:rPr>
              <a:t>-seq methods</a:t>
            </a:r>
          </a:p>
        </p:txBody>
      </p:sp>
      <p:sp>
        <p:nvSpPr>
          <p:cNvPr id="3" name="TextBox 2">
            <a:extLst>
              <a:ext uri="{FF2B5EF4-FFF2-40B4-BE49-F238E27FC236}">
                <a16:creationId xmlns:a16="http://schemas.microsoft.com/office/drawing/2014/main" id="{6F35EB12-1395-5E0E-E4B3-D70932DDCC68}"/>
              </a:ext>
            </a:extLst>
          </p:cNvPr>
          <p:cNvSpPr txBox="1"/>
          <p:nvPr/>
        </p:nvSpPr>
        <p:spPr>
          <a:xfrm>
            <a:off x="1919139" y="4008752"/>
            <a:ext cx="7735500" cy="3139321"/>
          </a:xfrm>
          <a:prstGeom prst="rect">
            <a:avLst/>
          </a:prstGeom>
          <a:noFill/>
        </p:spPr>
        <p:txBody>
          <a:bodyPr wrap="square">
            <a:spAutoFit/>
          </a:bodyPr>
          <a:lstStyle/>
          <a:p>
            <a:pPr marL="285750" indent="-285750">
              <a:buFont typeface="Arial" panose="020B0604020202020204" pitchFamily="34" charset="0"/>
              <a:buChar char="•"/>
            </a:pPr>
            <a:r>
              <a:rPr lang="en-US" b="1" dirty="0">
                <a:effectLst/>
                <a:latin typeface="Arial" panose="020B0604020202020204" pitchFamily="34" charset="0"/>
              </a:rPr>
              <a:t>In situ hybridization (ISH)</a:t>
            </a:r>
          </a:p>
          <a:p>
            <a:pPr marL="742950" lvl="1" indent="-285750">
              <a:buFont typeface="Arial" panose="020B0604020202020204" pitchFamily="34" charset="0"/>
              <a:buChar char="•"/>
            </a:pPr>
            <a:r>
              <a:rPr lang="en-US" dirty="0" err="1">
                <a:latin typeface="Arial" panose="020B0604020202020204" pitchFamily="34" charset="0"/>
              </a:rPr>
              <a:t>Microscopoby</a:t>
            </a:r>
            <a:r>
              <a:rPr lang="en-US" dirty="0">
                <a:latin typeface="Arial" panose="020B0604020202020204" pitchFamily="34" charset="0"/>
              </a:rPr>
              <a:t> based assay that u</a:t>
            </a:r>
            <a:r>
              <a:rPr lang="en-US" dirty="0">
                <a:effectLst/>
                <a:latin typeface="Arial" panose="020B0604020202020204" pitchFamily="34" charset="0"/>
              </a:rPr>
              <a:t>ses a labeled complementary DNA, RNA or modified nucleic acids probe to localize a specific DNA or RNA sequence in a section of tissue.</a:t>
            </a:r>
          </a:p>
          <a:p>
            <a:pPr marL="742950" lvl="1" indent="-285750">
              <a:buFont typeface="Arial" panose="020B0604020202020204" pitchFamily="34" charset="0"/>
              <a:buChar char="•"/>
            </a:pPr>
            <a:endParaRPr lang="en-US" dirty="0">
              <a:effectLst/>
              <a:latin typeface="Arial" panose="020B0604020202020204" pitchFamily="34" charset="0"/>
            </a:endParaRPr>
          </a:p>
          <a:p>
            <a:pPr marL="742950" lvl="1" indent="-285750">
              <a:buFont typeface="Arial" panose="020B0604020202020204" pitchFamily="34" charset="0"/>
              <a:buChar char="•"/>
            </a:pPr>
            <a:r>
              <a:rPr lang="en-US" dirty="0">
                <a:effectLst/>
                <a:latin typeface="Arial" panose="020B0604020202020204" pitchFamily="34" charset="0"/>
              </a:rPr>
              <a:t>It’s complementary to RNA-seq as it allows to spatially detect the expression of genes.</a:t>
            </a:r>
          </a:p>
          <a:p>
            <a:pPr marL="742950" lvl="1" indent="-285750">
              <a:buFont typeface="Arial" panose="020B0604020202020204" pitchFamily="34" charset="0"/>
              <a:buChar char="•"/>
            </a:pPr>
            <a:endParaRPr lang="en-US" dirty="0">
              <a:latin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rPr>
              <a:t>A</a:t>
            </a:r>
            <a:r>
              <a:rPr lang="en-US" dirty="0">
                <a:effectLst/>
                <a:latin typeface="Arial" panose="020B0604020202020204" pitchFamily="34" charset="0"/>
              </a:rPr>
              <a:t>llows the detection of mRNA for target with no or poor antibodies.</a:t>
            </a:r>
          </a:p>
          <a:p>
            <a:pPr lvl="1"/>
            <a:endParaRPr lang="en-US" dirty="0">
              <a:effectLst/>
              <a:latin typeface="Arial" panose="020B0604020202020204" pitchFamily="34" charset="0"/>
            </a:endParaRPr>
          </a:p>
          <a:p>
            <a:pPr marL="742950" lvl="1" indent="-285750">
              <a:buFont typeface="Arial" panose="020B0604020202020204" pitchFamily="34" charset="0"/>
              <a:buChar char="•"/>
            </a:pPr>
            <a:endParaRPr lang="en-US" dirty="0">
              <a:effectLst/>
              <a:latin typeface="Arial" panose="020B0604020202020204" pitchFamily="34" charset="0"/>
            </a:endParaRPr>
          </a:p>
        </p:txBody>
      </p:sp>
      <p:pic>
        <p:nvPicPr>
          <p:cNvPr id="11" name="Picture 10" descr="A diagram of dna and amplify signals&#10;&#10;Description automatically generated">
            <a:extLst>
              <a:ext uri="{FF2B5EF4-FFF2-40B4-BE49-F238E27FC236}">
                <a16:creationId xmlns:a16="http://schemas.microsoft.com/office/drawing/2014/main" id="{968B512C-1137-E467-94A8-8B6A2080ECCB}"/>
              </a:ext>
            </a:extLst>
          </p:cNvPr>
          <p:cNvPicPr>
            <a:picLocks noChangeAspect="1"/>
          </p:cNvPicPr>
          <p:nvPr/>
        </p:nvPicPr>
        <p:blipFill rotWithShape="1">
          <a:blip r:embed="rId2"/>
          <a:srcRect t="14418"/>
          <a:stretch/>
        </p:blipFill>
        <p:spPr>
          <a:xfrm>
            <a:off x="1630878" y="900093"/>
            <a:ext cx="7588477" cy="2769382"/>
          </a:xfrm>
          <a:prstGeom prst="rect">
            <a:avLst/>
          </a:prstGeom>
        </p:spPr>
      </p:pic>
    </p:spTree>
    <p:extLst>
      <p:ext uri="{BB962C8B-B14F-4D97-AF65-F5344CB8AC3E}">
        <p14:creationId xmlns:p14="http://schemas.microsoft.com/office/powerpoint/2010/main" val="22238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Traditional </a:t>
            </a:r>
            <a:r>
              <a:rPr lang="en-US" sz="2400" b="1" dirty="0" err="1">
                <a:solidFill>
                  <a:srgbClr val="002060"/>
                </a:solidFill>
                <a:latin typeface="Arial" panose="020B0604020202020204" pitchFamily="34" charset="0"/>
                <a:cs typeface="Arial" panose="020B0604020202020204" pitchFamily="34" charset="0"/>
              </a:rPr>
              <a:t>scRNA</a:t>
            </a:r>
            <a:r>
              <a:rPr lang="en-US" sz="2400" b="1" dirty="0">
                <a:solidFill>
                  <a:srgbClr val="002060"/>
                </a:solidFill>
                <a:latin typeface="Arial" panose="020B0604020202020204" pitchFamily="34" charset="0"/>
                <a:cs typeface="Arial" panose="020B0604020202020204" pitchFamily="34" charset="0"/>
              </a:rPr>
              <a:t>-seq methods</a:t>
            </a:r>
          </a:p>
        </p:txBody>
      </p:sp>
      <p:sp>
        <p:nvSpPr>
          <p:cNvPr id="3" name="TextBox 2">
            <a:extLst>
              <a:ext uri="{FF2B5EF4-FFF2-40B4-BE49-F238E27FC236}">
                <a16:creationId xmlns:a16="http://schemas.microsoft.com/office/drawing/2014/main" id="{6F35EB12-1395-5E0E-E4B3-D70932DDCC68}"/>
              </a:ext>
            </a:extLst>
          </p:cNvPr>
          <p:cNvSpPr txBox="1"/>
          <p:nvPr/>
        </p:nvSpPr>
        <p:spPr>
          <a:xfrm>
            <a:off x="414294" y="1115724"/>
            <a:ext cx="4418963" cy="3970318"/>
          </a:xfrm>
          <a:prstGeom prst="rect">
            <a:avLst/>
          </a:prstGeom>
          <a:noFill/>
        </p:spPr>
        <p:txBody>
          <a:bodyPr wrap="square">
            <a:spAutoFit/>
          </a:bodyPr>
          <a:lstStyle/>
          <a:p>
            <a:pPr lvl="1"/>
            <a:endParaRPr lang="en-US" dirty="0">
              <a:effectLst/>
              <a:latin typeface="Arial" panose="020B0604020202020204" pitchFamily="34" charset="0"/>
            </a:endParaRPr>
          </a:p>
          <a:p>
            <a:pPr marL="285750" indent="-285750">
              <a:buFont typeface="Arial" panose="020B0604020202020204" pitchFamily="34" charset="0"/>
              <a:buChar char="•"/>
            </a:pPr>
            <a:r>
              <a:rPr lang="en-US" b="1" dirty="0">
                <a:effectLst/>
                <a:latin typeface="Arial" panose="020B0604020202020204" pitchFamily="34" charset="0"/>
              </a:rPr>
              <a:t>Flow cytometry</a:t>
            </a:r>
          </a:p>
          <a:p>
            <a:pPr marL="742950" lvl="1" indent="-285750">
              <a:buFont typeface="Arial" panose="020B0604020202020204" pitchFamily="34" charset="0"/>
              <a:buChar char="•"/>
            </a:pPr>
            <a:r>
              <a:rPr lang="en-US" dirty="0">
                <a:latin typeface="Arial" panose="020B0604020202020204" pitchFamily="34" charset="0"/>
              </a:rPr>
              <a:t>L</a:t>
            </a:r>
            <a:r>
              <a:rPr lang="en-US" dirty="0">
                <a:effectLst/>
                <a:latin typeface="Arial" panose="020B0604020202020204" pitchFamily="34" charset="0"/>
              </a:rPr>
              <a:t>aser-based method for analyzing the expression of cell surface and intracellular molecules at single cell level. </a:t>
            </a:r>
          </a:p>
          <a:p>
            <a:pPr marL="742950" lvl="1" indent="-285750">
              <a:buFont typeface="Arial" panose="020B0604020202020204" pitchFamily="34" charset="0"/>
              <a:buChar char="•"/>
            </a:pPr>
            <a:endParaRPr lang="en-US" dirty="0">
              <a:effectLst/>
              <a:latin typeface="Arial" panose="020B0604020202020204" pitchFamily="34" charset="0"/>
            </a:endParaRPr>
          </a:p>
          <a:p>
            <a:pPr marL="742950" lvl="1" indent="-285750">
              <a:buFont typeface="Arial" panose="020B0604020202020204" pitchFamily="34" charset="0"/>
              <a:buChar char="•"/>
            </a:pPr>
            <a:r>
              <a:rPr lang="en-US" dirty="0">
                <a:effectLst/>
                <a:latin typeface="Arial" panose="020B0604020202020204" pitchFamily="34" charset="0"/>
              </a:rPr>
              <a:t>Measure fluorescence intensity produced by fluorescently labeled antibodies specific to proteins on or in cells or ligands that bind to specific cell-associated molecules.</a:t>
            </a:r>
          </a:p>
          <a:p>
            <a:pPr marL="742950" lvl="1" indent="-285750">
              <a:buFont typeface="Arial" panose="020B0604020202020204" pitchFamily="34" charset="0"/>
              <a:buChar char="•"/>
            </a:pPr>
            <a:endParaRPr lang="en-US" dirty="0">
              <a:effectLst/>
              <a:latin typeface="Arial" panose="020B0604020202020204" pitchFamily="34" charset="0"/>
            </a:endParaRPr>
          </a:p>
          <a:p>
            <a:pPr marL="742950" lvl="1" indent="-285750">
              <a:buFont typeface="Arial" panose="020B0604020202020204" pitchFamily="34" charset="0"/>
              <a:buChar char="•"/>
            </a:pPr>
            <a:endParaRPr lang="en-US" dirty="0">
              <a:effectLst/>
              <a:latin typeface="Arial" panose="020B0604020202020204" pitchFamily="34" charset="0"/>
            </a:endParaRPr>
          </a:p>
        </p:txBody>
      </p:sp>
      <p:grpSp>
        <p:nvGrpSpPr>
          <p:cNvPr id="12" name="Group 11">
            <a:extLst>
              <a:ext uri="{FF2B5EF4-FFF2-40B4-BE49-F238E27FC236}">
                <a16:creationId xmlns:a16="http://schemas.microsoft.com/office/drawing/2014/main" id="{7447F8D4-761B-6C43-1379-FF65D38619A9}"/>
              </a:ext>
            </a:extLst>
          </p:cNvPr>
          <p:cNvGrpSpPr/>
          <p:nvPr/>
        </p:nvGrpSpPr>
        <p:grpSpPr>
          <a:xfrm>
            <a:off x="5581403" y="1224623"/>
            <a:ext cx="6447345" cy="3517033"/>
            <a:chOff x="6082818" y="3552188"/>
            <a:chExt cx="5945930" cy="3141744"/>
          </a:xfrm>
        </p:grpSpPr>
        <p:pic>
          <p:nvPicPr>
            <p:cNvPr id="7" name="Picture 6" descr="A diagram of a scatter diagram&#10;&#10;Description automatically generated">
              <a:extLst>
                <a:ext uri="{FF2B5EF4-FFF2-40B4-BE49-F238E27FC236}">
                  <a16:creationId xmlns:a16="http://schemas.microsoft.com/office/drawing/2014/main" id="{AF74B3EE-FA2F-EE72-574E-2C5F0E91AE5D}"/>
                </a:ext>
              </a:extLst>
            </p:cNvPr>
            <p:cNvPicPr>
              <a:picLocks noChangeAspect="1"/>
            </p:cNvPicPr>
            <p:nvPr/>
          </p:nvPicPr>
          <p:blipFill>
            <a:blip r:embed="rId2"/>
            <a:stretch>
              <a:fillRect/>
            </a:stretch>
          </p:blipFill>
          <p:spPr>
            <a:xfrm>
              <a:off x="8757751" y="3709560"/>
              <a:ext cx="3270997" cy="2829442"/>
            </a:xfrm>
            <a:prstGeom prst="rect">
              <a:avLst/>
            </a:prstGeom>
          </p:spPr>
        </p:pic>
        <p:pic>
          <p:nvPicPr>
            <p:cNvPr id="9" name="Picture 8" descr="A diagram of a structure&#10;&#10;Description automatically generated">
              <a:extLst>
                <a:ext uri="{FF2B5EF4-FFF2-40B4-BE49-F238E27FC236}">
                  <a16:creationId xmlns:a16="http://schemas.microsoft.com/office/drawing/2014/main" id="{1E46AFC3-1E66-08F2-A5B4-A6F7AC87026A}"/>
                </a:ext>
              </a:extLst>
            </p:cNvPr>
            <p:cNvPicPr>
              <a:picLocks noChangeAspect="1"/>
            </p:cNvPicPr>
            <p:nvPr/>
          </p:nvPicPr>
          <p:blipFill>
            <a:blip r:embed="rId3"/>
            <a:stretch>
              <a:fillRect/>
            </a:stretch>
          </p:blipFill>
          <p:spPr>
            <a:xfrm>
              <a:off x="6082818" y="3552188"/>
              <a:ext cx="2576329" cy="3141744"/>
            </a:xfrm>
            <a:prstGeom prst="rect">
              <a:avLst/>
            </a:prstGeom>
          </p:spPr>
        </p:pic>
      </p:grpSp>
    </p:spTree>
    <p:extLst>
      <p:ext uri="{BB962C8B-B14F-4D97-AF65-F5344CB8AC3E}">
        <p14:creationId xmlns:p14="http://schemas.microsoft.com/office/powerpoint/2010/main" val="15200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err="1">
                <a:solidFill>
                  <a:srgbClr val="002060"/>
                </a:solidFill>
                <a:latin typeface="Arial" panose="020B0604020202020204" pitchFamily="34" charset="0"/>
                <a:cs typeface="Arial" panose="020B0604020202020204" pitchFamily="34" charset="0"/>
              </a:rPr>
              <a:t>ScRNAseq</a:t>
            </a:r>
            <a:r>
              <a:rPr lang="en-US" sz="2400" b="1" dirty="0">
                <a:solidFill>
                  <a:srgbClr val="002060"/>
                </a:solidFill>
                <a:latin typeface="Arial" panose="020B0604020202020204" pitchFamily="34" charset="0"/>
                <a:cs typeface="Arial" panose="020B0604020202020204" pitchFamily="34" charset="0"/>
              </a:rPr>
              <a:t> Methods</a:t>
            </a:r>
          </a:p>
        </p:txBody>
      </p:sp>
      <p:pic>
        <p:nvPicPr>
          <p:cNvPr id="3" name="Picture 2" descr="A diagram of a cell division&#10;&#10;Description automatically generated">
            <a:extLst>
              <a:ext uri="{FF2B5EF4-FFF2-40B4-BE49-F238E27FC236}">
                <a16:creationId xmlns:a16="http://schemas.microsoft.com/office/drawing/2014/main" id="{FB46594F-71B1-2C06-77C8-728830C6F59A}"/>
              </a:ext>
            </a:extLst>
          </p:cNvPr>
          <p:cNvPicPr>
            <a:picLocks noChangeAspect="1"/>
          </p:cNvPicPr>
          <p:nvPr/>
        </p:nvPicPr>
        <p:blipFill>
          <a:blip r:embed="rId2"/>
          <a:stretch>
            <a:fillRect/>
          </a:stretch>
        </p:blipFill>
        <p:spPr>
          <a:xfrm>
            <a:off x="382691" y="974129"/>
            <a:ext cx="7772400" cy="4909742"/>
          </a:xfrm>
          <a:prstGeom prst="rect">
            <a:avLst/>
          </a:prstGeom>
        </p:spPr>
      </p:pic>
      <p:sp>
        <p:nvSpPr>
          <p:cNvPr id="6" name="TextBox 5">
            <a:extLst>
              <a:ext uri="{FF2B5EF4-FFF2-40B4-BE49-F238E27FC236}">
                <a16:creationId xmlns:a16="http://schemas.microsoft.com/office/drawing/2014/main" id="{C2F79901-EEAF-CFE4-F93D-6E37DF19B675}"/>
              </a:ext>
            </a:extLst>
          </p:cNvPr>
          <p:cNvSpPr txBox="1"/>
          <p:nvPr/>
        </p:nvSpPr>
        <p:spPr>
          <a:xfrm>
            <a:off x="7931373" y="1080098"/>
            <a:ext cx="4041551" cy="6186309"/>
          </a:xfrm>
          <a:prstGeom prst="rect">
            <a:avLst/>
          </a:prstGeom>
          <a:noFill/>
        </p:spPr>
        <p:txBody>
          <a:bodyPr wrap="square">
            <a:spAutoFit/>
          </a:bodyPr>
          <a:lstStyle/>
          <a:p>
            <a:pPr marL="285750" indent="-285750">
              <a:buFont typeface="Arial" panose="020B0604020202020204" pitchFamily="34" charset="0"/>
              <a:buChar char="•"/>
            </a:pPr>
            <a:r>
              <a:rPr lang="en-US" dirty="0">
                <a:effectLst/>
                <a:latin typeface="Arial" panose="020B0604020202020204" pitchFamily="34" charset="0"/>
              </a:rPr>
              <a:t>Innovative method</a:t>
            </a:r>
            <a:r>
              <a:rPr lang="en-US" dirty="0">
                <a:latin typeface="Arial" panose="020B0604020202020204" pitchFamily="34" charset="0"/>
              </a:rPr>
              <a:t>s to isolate singe cells focus on using either flow cytometry or microfluidics.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Choice of method depends on # of cells you want to analyze, type of tissue, cost effectiveness, and how much sequencing depth you want.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effectLst/>
                <a:latin typeface="Arial" panose="020B0604020202020204" pitchFamily="34" charset="0"/>
                <a:cs typeface="Arial" panose="020B0604020202020204" pitchFamily="34" charset="0"/>
              </a:rPr>
              <a:t>Given a fixed population of cells and a total number of reads available</a:t>
            </a:r>
            <a:r>
              <a:rPr lang="en-US" dirty="0">
                <a:effectLst/>
                <a:latin typeface="Arial" panose="020B0604020202020204" pitchFamily="34" charset="0"/>
                <a:cs typeface="Arial" panose="020B0604020202020204" pitchFamily="34" charset="0"/>
                <a:sym typeface="Wingdings" pitchFamily="2" charset="2"/>
              </a:rPr>
              <a:t> </a:t>
            </a:r>
            <a:r>
              <a:rPr lang="en-US" dirty="0">
                <a:effectLst/>
                <a:latin typeface="Arial" panose="020B0604020202020204" pitchFamily="34" charset="0"/>
                <a:cs typeface="Arial" panose="020B0604020202020204" pitchFamily="34" charset="0"/>
              </a:rPr>
              <a:t>reads can either be used to sequence </a:t>
            </a:r>
            <a:r>
              <a:rPr lang="en-US" b="1" dirty="0">
                <a:effectLst/>
                <a:latin typeface="Arial" panose="020B0604020202020204" pitchFamily="34" charset="0"/>
                <a:cs typeface="Arial" panose="020B0604020202020204" pitchFamily="34" charset="0"/>
              </a:rPr>
              <a:t>fewer cells more deeply </a:t>
            </a:r>
            <a:r>
              <a:rPr lang="en-US" dirty="0">
                <a:effectLst/>
                <a:latin typeface="Arial" panose="020B0604020202020204" pitchFamily="34" charset="0"/>
                <a:cs typeface="Arial" panose="020B0604020202020204" pitchFamily="34" charset="0"/>
              </a:rPr>
              <a:t>or to </a:t>
            </a:r>
            <a:r>
              <a:rPr lang="en-US" b="1" dirty="0">
                <a:effectLst/>
                <a:latin typeface="Arial" panose="020B0604020202020204" pitchFamily="34" charset="0"/>
                <a:cs typeface="Arial" panose="020B0604020202020204" pitchFamily="34" charset="0"/>
              </a:rPr>
              <a:t>sequence more cells at a shallower depth</a:t>
            </a:r>
            <a:r>
              <a:rPr lang="en-US" dirty="0">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pPr marL="285750" indent="-285750">
              <a:buFont typeface="Arial" panose="020B0604020202020204" pitchFamily="34" charset="0"/>
              <a:buChar char="•"/>
            </a:pPr>
            <a:endParaRPr lang="en-US" dirty="0">
              <a:effectLst/>
              <a:latin typeface="Arial" panose="020B0604020202020204" pitchFamily="34" charset="0"/>
            </a:endParaRPr>
          </a:p>
          <a:p>
            <a:pPr marL="742950" lvl="1" indent="-285750">
              <a:buFont typeface="Arial" panose="020B0604020202020204" pitchFamily="34" charset="0"/>
              <a:buChar char="•"/>
            </a:pPr>
            <a:endParaRPr lang="en-US" dirty="0">
              <a:effectLst/>
              <a:latin typeface="Arial" panose="020B0604020202020204" pitchFamily="34" charset="0"/>
            </a:endParaRPr>
          </a:p>
          <a:p>
            <a:pPr marL="742950" lvl="1" indent="-285750">
              <a:buFont typeface="Arial" panose="020B0604020202020204" pitchFamily="34" charset="0"/>
              <a:buChar char="•"/>
            </a:pPr>
            <a:endParaRPr lang="en-US" dirty="0">
              <a:effectLst/>
              <a:latin typeface="Arial" panose="020B0604020202020204" pitchFamily="34" charset="0"/>
            </a:endParaRPr>
          </a:p>
        </p:txBody>
      </p:sp>
    </p:spTree>
    <p:extLst>
      <p:ext uri="{BB962C8B-B14F-4D97-AF65-F5344CB8AC3E}">
        <p14:creationId xmlns:p14="http://schemas.microsoft.com/office/powerpoint/2010/main" val="163196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8313EA-EF2D-944A-9D82-7856D512B5F0}"/>
              </a:ext>
            </a:extLst>
          </p:cNvPr>
          <p:cNvGrpSpPr/>
          <p:nvPr/>
        </p:nvGrpSpPr>
        <p:grpSpPr>
          <a:xfrm>
            <a:off x="6694094" y="742551"/>
            <a:ext cx="4385212" cy="2169404"/>
            <a:chOff x="6694094" y="742551"/>
            <a:chExt cx="4385212" cy="2169404"/>
          </a:xfrm>
        </p:grpSpPr>
        <p:pic>
          <p:nvPicPr>
            <p:cNvPr id="10" name="Picture 9">
              <a:extLst>
                <a:ext uri="{FF2B5EF4-FFF2-40B4-BE49-F238E27FC236}">
                  <a16:creationId xmlns:a16="http://schemas.microsoft.com/office/drawing/2014/main" id="{726579D0-B258-F1EA-5F1D-2FB4734D6AED}"/>
                </a:ext>
              </a:extLst>
            </p:cNvPr>
            <p:cNvPicPr>
              <a:picLocks noChangeAspect="1"/>
            </p:cNvPicPr>
            <p:nvPr/>
          </p:nvPicPr>
          <p:blipFill>
            <a:blip r:embed="rId2"/>
            <a:stretch>
              <a:fillRect/>
            </a:stretch>
          </p:blipFill>
          <p:spPr>
            <a:xfrm>
              <a:off x="7453745" y="986421"/>
              <a:ext cx="2865911" cy="1925534"/>
            </a:xfrm>
            <a:prstGeom prst="rect">
              <a:avLst/>
            </a:prstGeom>
          </p:spPr>
        </p:pic>
        <p:sp>
          <p:nvSpPr>
            <p:cNvPr id="11" name="TextBox 10">
              <a:extLst>
                <a:ext uri="{FF2B5EF4-FFF2-40B4-BE49-F238E27FC236}">
                  <a16:creationId xmlns:a16="http://schemas.microsoft.com/office/drawing/2014/main" id="{C7073106-27F7-78B6-BAE5-1A6C28B2D58A}"/>
                </a:ext>
              </a:extLst>
            </p:cNvPr>
            <p:cNvSpPr txBox="1"/>
            <p:nvPr/>
          </p:nvSpPr>
          <p:spPr>
            <a:xfrm>
              <a:off x="6694094" y="742551"/>
              <a:ext cx="4385212" cy="2031325"/>
            </a:xfrm>
            <a:prstGeom prst="rect">
              <a:avLst/>
            </a:prstGeom>
            <a:noFill/>
          </p:spPr>
          <p:txBody>
            <a:bodyPr wrap="square">
              <a:spAutoFit/>
            </a:bodyPr>
            <a:lstStyle/>
            <a:p>
              <a:pPr algn="ctr"/>
              <a:r>
                <a:rPr lang="en-US" b="1" dirty="0">
                  <a:latin typeface="Arial" panose="020B0604020202020204" pitchFamily="34" charset="0"/>
                </a:rPr>
                <a:t>10X Chromium </a:t>
              </a:r>
              <a:endParaRPr lang="en-US"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p:txBody>
        </p:sp>
      </p:grpSp>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8" y="68581"/>
            <a:ext cx="8531147"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How to choose between different </a:t>
            </a:r>
            <a:r>
              <a:rPr lang="en-US" sz="2400" b="1" dirty="0" err="1">
                <a:solidFill>
                  <a:srgbClr val="002060"/>
                </a:solidFill>
                <a:latin typeface="Arial" panose="020B0604020202020204" pitchFamily="34" charset="0"/>
                <a:cs typeface="Arial" panose="020B0604020202020204" pitchFamily="34" charset="0"/>
              </a:rPr>
              <a:t>scRNA</a:t>
            </a:r>
            <a:r>
              <a:rPr lang="en-US" sz="2400" b="1" dirty="0">
                <a:solidFill>
                  <a:srgbClr val="002060"/>
                </a:solidFill>
                <a:latin typeface="Arial" panose="020B0604020202020204" pitchFamily="34" charset="0"/>
                <a:cs typeface="Arial" panose="020B0604020202020204" pitchFamily="34" charset="0"/>
              </a:rPr>
              <a:t>-seq platforms?</a:t>
            </a:r>
          </a:p>
        </p:txBody>
      </p:sp>
      <p:grpSp>
        <p:nvGrpSpPr>
          <p:cNvPr id="9" name="Group 8">
            <a:extLst>
              <a:ext uri="{FF2B5EF4-FFF2-40B4-BE49-F238E27FC236}">
                <a16:creationId xmlns:a16="http://schemas.microsoft.com/office/drawing/2014/main" id="{C0CE9E5B-1AA9-18E7-9EDA-2945D4DFD40C}"/>
              </a:ext>
            </a:extLst>
          </p:cNvPr>
          <p:cNvGrpSpPr/>
          <p:nvPr/>
        </p:nvGrpSpPr>
        <p:grpSpPr>
          <a:xfrm>
            <a:off x="248039" y="742551"/>
            <a:ext cx="4385212" cy="2862322"/>
            <a:chOff x="806179" y="647548"/>
            <a:chExt cx="4385212" cy="2862322"/>
          </a:xfrm>
        </p:grpSpPr>
        <p:sp>
          <p:nvSpPr>
            <p:cNvPr id="6" name="TextBox 5">
              <a:extLst>
                <a:ext uri="{FF2B5EF4-FFF2-40B4-BE49-F238E27FC236}">
                  <a16:creationId xmlns:a16="http://schemas.microsoft.com/office/drawing/2014/main" id="{C2F79901-EEAF-CFE4-F93D-6E37DF19B675}"/>
                </a:ext>
              </a:extLst>
            </p:cNvPr>
            <p:cNvSpPr txBox="1"/>
            <p:nvPr/>
          </p:nvSpPr>
          <p:spPr>
            <a:xfrm>
              <a:off x="806179" y="647548"/>
              <a:ext cx="4385212" cy="2862322"/>
            </a:xfrm>
            <a:prstGeom prst="rect">
              <a:avLst/>
            </a:prstGeom>
            <a:noFill/>
          </p:spPr>
          <p:txBody>
            <a:bodyPr wrap="square">
              <a:spAutoFit/>
            </a:bodyPr>
            <a:lstStyle/>
            <a:p>
              <a:pPr algn="ctr"/>
              <a:r>
                <a:rPr lang="en-US" b="1" dirty="0">
                  <a:latin typeface="Arial" panose="020B0604020202020204" pitchFamily="34" charset="0"/>
                </a:rPr>
                <a:t>SMART-seq</a:t>
              </a:r>
              <a:endParaRPr lang="en-US"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endParaRPr>
            </a:p>
            <a:p>
              <a:pPr marL="285750" indent="-285750">
                <a:buFont typeface="Arial" panose="020B0604020202020204" pitchFamily="34" charset="0"/>
                <a:buChar char="•"/>
              </a:pPr>
              <a:endParaRPr lang="en-US" b="1" dirty="0">
                <a:effectLst/>
                <a:latin typeface="Arial" panose="020B0604020202020204" pitchFamily="34" charset="0"/>
              </a:endParaRPr>
            </a:p>
          </p:txBody>
        </p:sp>
        <p:pic>
          <p:nvPicPr>
            <p:cNvPr id="2" name="Picture 1">
              <a:extLst>
                <a:ext uri="{FF2B5EF4-FFF2-40B4-BE49-F238E27FC236}">
                  <a16:creationId xmlns:a16="http://schemas.microsoft.com/office/drawing/2014/main" id="{B005B77F-D974-9237-CCCD-9CAD7222348F}"/>
                </a:ext>
              </a:extLst>
            </p:cNvPr>
            <p:cNvPicPr>
              <a:picLocks noChangeAspect="1"/>
            </p:cNvPicPr>
            <p:nvPr/>
          </p:nvPicPr>
          <p:blipFill>
            <a:blip r:embed="rId3"/>
            <a:stretch>
              <a:fillRect/>
            </a:stretch>
          </p:blipFill>
          <p:spPr>
            <a:xfrm>
              <a:off x="806179" y="1070883"/>
              <a:ext cx="4385212" cy="1411333"/>
            </a:xfrm>
            <a:prstGeom prst="rect">
              <a:avLst/>
            </a:prstGeom>
          </p:spPr>
        </p:pic>
      </p:grpSp>
      <p:sp>
        <p:nvSpPr>
          <p:cNvPr id="7" name="TextBox 6">
            <a:extLst>
              <a:ext uri="{FF2B5EF4-FFF2-40B4-BE49-F238E27FC236}">
                <a16:creationId xmlns:a16="http://schemas.microsoft.com/office/drawing/2014/main" id="{E3C3565F-7E34-6319-7ACB-D68178FC2B94}"/>
              </a:ext>
            </a:extLst>
          </p:cNvPr>
          <p:cNvSpPr txBox="1"/>
          <p:nvPr/>
        </p:nvSpPr>
        <p:spPr>
          <a:xfrm>
            <a:off x="305082" y="2942631"/>
            <a:ext cx="4924143" cy="258532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Manual cell isolation and sorting into 96 well plates.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Labor intensive and more costly.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Low throughput with less cells.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Allows for full-length transcripts and can investigate greater gene diversity. </a:t>
            </a:r>
          </a:p>
        </p:txBody>
      </p:sp>
      <p:sp>
        <p:nvSpPr>
          <p:cNvPr id="14" name="TextBox 13">
            <a:extLst>
              <a:ext uri="{FF2B5EF4-FFF2-40B4-BE49-F238E27FC236}">
                <a16:creationId xmlns:a16="http://schemas.microsoft.com/office/drawing/2014/main" id="{822377BE-5150-EF81-213F-17EB779C74A3}"/>
              </a:ext>
            </a:extLst>
          </p:cNvPr>
          <p:cNvSpPr txBox="1"/>
          <p:nvPr/>
        </p:nvSpPr>
        <p:spPr>
          <a:xfrm>
            <a:off x="6407020" y="2890705"/>
            <a:ext cx="5146351"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Automated and kit based.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Using microfluidics, individual cells are captured together with a large set of barcoded poly (dT) primers.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High throughput and can do 10,000s of cells.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Less reads per cell, limiting types of transcripts analyzed.</a:t>
            </a:r>
          </a:p>
        </p:txBody>
      </p:sp>
    </p:spTree>
    <p:extLst>
      <p:ext uri="{BB962C8B-B14F-4D97-AF65-F5344CB8AC3E}">
        <p14:creationId xmlns:p14="http://schemas.microsoft.com/office/powerpoint/2010/main" val="252526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Analysis of </a:t>
            </a:r>
            <a:r>
              <a:rPr lang="en-US" sz="2400" b="1" dirty="0" err="1">
                <a:solidFill>
                  <a:srgbClr val="002060"/>
                </a:solidFill>
                <a:latin typeface="Arial" panose="020B0604020202020204" pitchFamily="34" charset="0"/>
                <a:cs typeface="Arial" panose="020B0604020202020204" pitchFamily="34" charset="0"/>
              </a:rPr>
              <a:t>scRNA</a:t>
            </a:r>
            <a:r>
              <a:rPr lang="en-US" sz="2400" b="1" dirty="0">
                <a:solidFill>
                  <a:srgbClr val="002060"/>
                </a:solidFill>
                <a:latin typeface="Arial" panose="020B0604020202020204" pitchFamily="34" charset="0"/>
                <a:cs typeface="Arial" panose="020B0604020202020204" pitchFamily="34" charset="0"/>
              </a:rPr>
              <a:t>-seq </a:t>
            </a:r>
          </a:p>
        </p:txBody>
      </p:sp>
      <p:pic>
        <p:nvPicPr>
          <p:cNvPr id="7" name="Picture 6" descr="A diagram of data analysis&#10;&#10;Description automatically generated">
            <a:extLst>
              <a:ext uri="{FF2B5EF4-FFF2-40B4-BE49-F238E27FC236}">
                <a16:creationId xmlns:a16="http://schemas.microsoft.com/office/drawing/2014/main" id="{5DFE36AF-3B43-D58A-9325-C04871AD6BF2}"/>
              </a:ext>
            </a:extLst>
          </p:cNvPr>
          <p:cNvPicPr>
            <a:picLocks noChangeAspect="1"/>
          </p:cNvPicPr>
          <p:nvPr/>
        </p:nvPicPr>
        <p:blipFill>
          <a:blip r:embed="rId2"/>
          <a:stretch>
            <a:fillRect/>
          </a:stretch>
        </p:blipFill>
        <p:spPr>
          <a:xfrm>
            <a:off x="774865" y="794033"/>
            <a:ext cx="5321135" cy="5612704"/>
          </a:xfrm>
          <a:prstGeom prst="rect">
            <a:avLst/>
          </a:prstGeom>
        </p:spPr>
      </p:pic>
      <p:sp>
        <p:nvSpPr>
          <p:cNvPr id="10" name="TextBox 9">
            <a:extLst>
              <a:ext uri="{FF2B5EF4-FFF2-40B4-BE49-F238E27FC236}">
                <a16:creationId xmlns:a16="http://schemas.microsoft.com/office/drawing/2014/main" id="{0C1AE919-7F66-302A-E017-8BDDDBC2C21B}"/>
              </a:ext>
            </a:extLst>
          </p:cNvPr>
          <p:cNvSpPr txBox="1"/>
          <p:nvPr/>
        </p:nvSpPr>
        <p:spPr>
          <a:xfrm>
            <a:off x="6255328" y="907864"/>
            <a:ext cx="5786251" cy="3693319"/>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The bioinformatics analysis is similar to bulk RNA-seq analysis.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distinctive feature of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data is the presence of zero-inflated counts due to dropout or transient gene expression. Normalization of data is necessary to remove cell-specific bias, which can affect downstream applications (e.g., determination of differential gene expression).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read count for a gene in each cell is expected to be proportional to the gene-specific expression level and cell-specific scaling factors.</a:t>
            </a:r>
          </a:p>
        </p:txBody>
      </p:sp>
    </p:spTree>
    <p:extLst>
      <p:ext uri="{BB962C8B-B14F-4D97-AF65-F5344CB8AC3E}">
        <p14:creationId xmlns:p14="http://schemas.microsoft.com/office/powerpoint/2010/main" val="417646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Processing and Analysis of </a:t>
            </a:r>
            <a:r>
              <a:rPr lang="en-US" sz="2400" b="1" dirty="0" err="1">
                <a:solidFill>
                  <a:srgbClr val="002060"/>
                </a:solidFill>
                <a:latin typeface="Arial" panose="020B0604020202020204" pitchFamily="34" charset="0"/>
                <a:cs typeface="Arial" panose="020B0604020202020204" pitchFamily="34" charset="0"/>
              </a:rPr>
              <a:t>scRNA</a:t>
            </a:r>
            <a:r>
              <a:rPr lang="en-US" sz="2400" b="1" dirty="0">
                <a:solidFill>
                  <a:srgbClr val="002060"/>
                </a:solidFill>
                <a:latin typeface="Arial" panose="020B0604020202020204" pitchFamily="34" charset="0"/>
                <a:cs typeface="Arial" panose="020B0604020202020204" pitchFamily="34" charset="0"/>
              </a:rPr>
              <a:t>-seq </a:t>
            </a:r>
          </a:p>
        </p:txBody>
      </p:sp>
      <p:pic>
        <p:nvPicPr>
          <p:cNvPr id="3" name="Picture 2" descr="A diagram of cell division&#10;&#10;Description automatically generated">
            <a:extLst>
              <a:ext uri="{FF2B5EF4-FFF2-40B4-BE49-F238E27FC236}">
                <a16:creationId xmlns:a16="http://schemas.microsoft.com/office/drawing/2014/main" id="{4148189F-EDFA-B341-C7FC-8695FE133CF0}"/>
              </a:ext>
            </a:extLst>
          </p:cNvPr>
          <p:cNvPicPr>
            <a:picLocks noChangeAspect="1"/>
          </p:cNvPicPr>
          <p:nvPr/>
        </p:nvPicPr>
        <p:blipFill>
          <a:blip r:embed="rId2"/>
          <a:stretch>
            <a:fillRect/>
          </a:stretch>
        </p:blipFill>
        <p:spPr>
          <a:xfrm>
            <a:off x="6005929" y="738941"/>
            <a:ext cx="4995494" cy="6050478"/>
          </a:xfrm>
          <a:prstGeom prst="rect">
            <a:avLst/>
          </a:prstGeom>
        </p:spPr>
      </p:pic>
      <p:sp>
        <p:nvSpPr>
          <p:cNvPr id="8" name="TextBox 7">
            <a:extLst>
              <a:ext uri="{FF2B5EF4-FFF2-40B4-BE49-F238E27FC236}">
                <a16:creationId xmlns:a16="http://schemas.microsoft.com/office/drawing/2014/main" id="{C981C8F5-8D1B-7D7B-6949-B4047142714C}"/>
              </a:ext>
            </a:extLst>
          </p:cNvPr>
          <p:cNvSpPr txBox="1"/>
          <p:nvPr/>
        </p:nvSpPr>
        <p:spPr>
          <a:xfrm>
            <a:off x="413828" y="1249202"/>
            <a:ext cx="5508110" cy="3693319"/>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cs typeface="Arial" panose="020B0604020202020204" pitchFamily="34" charset="0"/>
              </a:rPr>
              <a:t>Principal component analysis (PCA) is a widely used unsupervised linear dimensionality reduction method to cluster individual cells to common ”states”. </a:t>
            </a:r>
          </a:p>
          <a:p>
            <a:pPr marL="285750" indent="-285750">
              <a:buFont typeface="Arial" panose="020B0604020202020204" pitchFamily="34" charset="0"/>
              <a:buChar char="•"/>
            </a:pPr>
            <a:endParaRPr lang="en-US"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cs typeface="Arial" panose="020B0604020202020204" pitchFamily="34" charset="0"/>
              </a:rPr>
              <a:t>Cell Ranger (10X Genomics) or Seurat in the R package are </a:t>
            </a:r>
            <a:r>
              <a:rPr lang="en-US" dirty="0" err="1">
                <a:solidFill>
                  <a:srgbClr val="222222"/>
                </a:solidFill>
                <a:latin typeface="Arial" panose="020B0604020202020204" pitchFamily="34" charset="0"/>
                <a:cs typeface="Arial" panose="020B0604020202020204" pitchFamily="34" charset="0"/>
              </a:rPr>
              <a:t>softwares</a:t>
            </a:r>
            <a:r>
              <a:rPr lang="en-US" dirty="0">
                <a:solidFill>
                  <a:srgbClr val="222222"/>
                </a:solidFill>
                <a:latin typeface="Arial" panose="020B0604020202020204" pitchFamily="34" charset="0"/>
                <a:cs typeface="Arial" panose="020B0604020202020204" pitchFamily="34" charset="0"/>
              </a:rPr>
              <a:t> that perform cell clustering of your dataset and identifying gene regulatory networks.</a:t>
            </a:r>
          </a:p>
          <a:p>
            <a:pPr marL="285750" indent="-285750">
              <a:buFont typeface="Arial" panose="020B0604020202020204" pitchFamily="34" charset="0"/>
              <a:buChar char="•"/>
            </a:pPr>
            <a:endParaRPr lang="en-US"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cs typeface="Arial" panose="020B0604020202020204" pitchFamily="34" charset="0"/>
              </a:rPr>
              <a:t>Software like Monocle can reconstitute cell hierarchy and help better understand cellular dynamics in tissue.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Overview of Gene Regulation</a:t>
            </a:r>
          </a:p>
        </p:txBody>
      </p:sp>
      <p:sp>
        <p:nvSpPr>
          <p:cNvPr id="3" name="Rectangle 2">
            <a:extLst>
              <a:ext uri="{FF2B5EF4-FFF2-40B4-BE49-F238E27FC236}">
                <a16:creationId xmlns:a16="http://schemas.microsoft.com/office/drawing/2014/main" id="{12EC72E8-7ED8-5235-E4C1-B78719C5C4B8}"/>
              </a:ext>
            </a:extLst>
          </p:cNvPr>
          <p:cNvSpPr/>
          <p:nvPr/>
        </p:nvSpPr>
        <p:spPr>
          <a:xfrm>
            <a:off x="1322345" y="5379522"/>
            <a:ext cx="9547310" cy="1477328"/>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Transcription </a:t>
            </a:r>
            <a:r>
              <a:rPr lang="en-US" dirty="0">
                <a:latin typeface="Arial" panose="020B0604020202020204" pitchFamily="34" charset="0"/>
                <a:cs typeface="Arial" panose="020B0604020202020204" pitchFamily="34" charset="0"/>
              </a:rPr>
              <a:t>is converting the coding information or DNA </a:t>
            </a:r>
            <a:r>
              <a:rPr lang="en-US" dirty="0">
                <a:latin typeface="Arial" panose="020B0604020202020204" pitchFamily="34" charset="0"/>
                <a:cs typeface="Arial" panose="020B0604020202020204" pitchFamily="34" charset="0"/>
                <a:sym typeface="Wingdings" pitchFamily="2" charset="2"/>
              </a:rPr>
              <a:t> RNA</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itchFamily="2" charset="2"/>
              </a:rPr>
              <a:t>mRNA then leaves the nucleus via nuclear pores to the ribosome. </a:t>
            </a:r>
          </a:p>
          <a:p>
            <a:pPr lvl="1"/>
            <a:endParaRPr lang="en-US" dirty="0">
              <a:latin typeface="Arial" panose="020B0604020202020204" pitchFamily="34" charset="0"/>
              <a:cs typeface="Arial" panose="020B0604020202020204" pitchFamily="34" charset="0"/>
              <a:sym typeface="Wingdings" pitchFamily="2" charset="2"/>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Transcriptomics </a:t>
            </a:r>
            <a:r>
              <a:rPr lang="en-US" dirty="0">
                <a:latin typeface="Arial" panose="020B0604020202020204" pitchFamily="34" charset="0"/>
                <a:cs typeface="Arial" panose="020B0604020202020204" pitchFamily="34" charset="0"/>
              </a:rPr>
              <a:t>is studying the complete set of RNA or transcripts in a cell and their quantity for a specific developmental stage or physiological condition</a:t>
            </a:r>
            <a:r>
              <a:rPr lang="en-US" dirty="0">
                <a:latin typeface="Arial" panose="020B0604020202020204" pitchFamily="34" charset="0"/>
                <a:cs typeface="Arial" panose="020B0604020202020204" pitchFamily="34" charset="0"/>
                <a:sym typeface="Wingdings" pitchFamily="2" charset="2"/>
              </a:rPr>
              <a:t>.</a:t>
            </a:r>
            <a:endParaRPr lang="en-US" b="1" dirty="0">
              <a:latin typeface="Arial" panose="020B0604020202020204" pitchFamily="34" charset="0"/>
              <a:cs typeface="Arial" panose="020B0604020202020204" pitchFamily="34" charset="0"/>
            </a:endParaRPr>
          </a:p>
        </p:txBody>
      </p:sp>
      <p:pic>
        <p:nvPicPr>
          <p:cNvPr id="6" name="Picture 2" descr="Definition of transcription - NCI Dictionary of Cancer Terms - National  Cancer Institute">
            <a:extLst>
              <a:ext uri="{FF2B5EF4-FFF2-40B4-BE49-F238E27FC236}">
                <a16:creationId xmlns:a16="http://schemas.microsoft.com/office/drawing/2014/main" id="{91A9846F-4B5A-85D1-B4F7-0D56254C7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330" y="733387"/>
            <a:ext cx="5772179" cy="464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98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err="1">
                <a:solidFill>
                  <a:srgbClr val="002060"/>
                </a:solidFill>
                <a:latin typeface="Arial" panose="020B0604020202020204" pitchFamily="34" charset="0"/>
                <a:cs typeface="Arial" panose="020B0604020202020204" pitchFamily="34" charset="0"/>
              </a:rPr>
              <a:t>scRNA</a:t>
            </a:r>
            <a:r>
              <a:rPr lang="en-US" sz="2400" b="1" dirty="0">
                <a:solidFill>
                  <a:srgbClr val="002060"/>
                </a:solidFill>
                <a:latin typeface="Arial" panose="020B0604020202020204" pitchFamily="34" charset="0"/>
                <a:cs typeface="Arial" panose="020B0604020202020204" pitchFamily="34" charset="0"/>
              </a:rPr>
              <a:t>-seq Impact on Field  </a:t>
            </a:r>
          </a:p>
        </p:txBody>
      </p:sp>
      <p:sp>
        <p:nvSpPr>
          <p:cNvPr id="3" name="TextBox 2">
            <a:extLst>
              <a:ext uri="{FF2B5EF4-FFF2-40B4-BE49-F238E27FC236}">
                <a16:creationId xmlns:a16="http://schemas.microsoft.com/office/drawing/2014/main" id="{39F2FF72-AB07-5DE6-E802-E9A4E1F059D5}"/>
              </a:ext>
            </a:extLst>
          </p:cNvPr>
          <p:cNvSpPr txBox="1"/>
          <p:nvPr/>
        </p:nvSpPr>
        <p:spPr>
          <a:xfrm>
            <a:off x="1294409" y="1031312"/>
            <a:ext cx="8798309" cy="5355312"/>
          </a:xfrm>
          <a:prstGeom prst="rect">
            <a:avLst/>
          </a:prstGeom>
          <a:noFill/>
        </p:spPr>
        <p:txBody>
          <a:bodyPr wrap="square">
            <a:spAutoFit/>
          </a:bodyPr>
          <a:lstStyle/>
          <a:p>
            <a:pPr marL="285750" indent="-285750">
              <a:buFont typeface="Arial" panose="020B0604020202020204" pitchFamily="34" charset="0"/>
              <a:buChar char="•"/>
            </a:pPr>
            <a:r>
              <a:rPr lang="en-US" dirty="0" err="1">
                <a:solidFill>
                  <a:srgbClr val="222222"/>
                </a:solidFill>
                <a:latin typeface="Arial" panose="020B0604020202020204" pitchFamily="34" charset="0"/>
                <a:cs typeface="Arial" panose="020B0604020202020204" pitchFamily="34" charset="0"/>
              </a:rPr>
              <a:t>s</a:t>
            </a:r>
            <a:r>
              <a:rPr lang="en-US" b="0" i="0" dirty="0" err="1">
                <a:solidFill>
                  <a:srgbClr val="222222"/>
                </a:solidFill>
                <a:effectLst/>
                <a:latin typeface="Arial" panose="020B0604020202020204" pitchFamily="34" charset="0"/>
                <a:cs typeface="Arial" panose="020B0604020202020204" pitchFamily="34" charset="0"/>
              </a:rPr>
              <a:t>cRNA</a:t>
            </a:r>
            <a:r>
              <a:rPr lang="en-US" b="0" i="0" dirty="0">
                <a:solidFill>
                  <a:srgbClr val="222222"/>
                </a:solidFill>
                <a:effectLst/>
                <a:latin typeface="Arial" panose="020B0604020202020204" pitchFamily="34" charset="0"/>
                <a:cs typeface="Arial" panose="020B0604020202020204" pitchFamily="34" charset="0"/>
              </a:rPr>
              <a:t>-seq is revolutionizing our fundamental understanding of biology, going beyond descriptive studies of cell states. </a:t>
            </a:r>
          </a:p>
          <a:p>
            <a:pPr marL="285750" indent="-285750">
              <a:buFont typeface="Arial" panose="020B0604020202020204" pitchFamily="34" charset="0"/>
              <a:buChar char="•"/>
            </a:pPr>
            <a:endParaRPr lang="en-US"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solidFill>
                  <a:srgbClr val="222222"/>
                </a:solidFill>
                <a:effectLst/>
                <a:latin typeface="Arial" panose="020B0604020202020204" pitchFamily="34" charset="0"/>
                <a:cs typeface="Arial" panose="020B0604020202020204" pitchFamily="34" charset="0"/>
              </a:rPr>
              <a:t>Tumor heterogeneity is a common phenomenon that can occur both within and between tumors, and </a:t>
            </a:r>
            <a:r>
              <a:rPr lang="en-US" b="0" i="0" dirty="0" err="1">
                <a:solidFill>
                  <a:srgbClr val="222222"/>
                </a:solidFill>
                <a:effectLst/>
                <a:latin typeface="Arial" panose="020B0604020202020204" pitchFamily="34" charset="0"/>
                <a:cs typeface="Arial" panose="020B0604020202020204" pitchFamily="34" charset="0"/>
              </a:rPr>
              <a:t>scRNA</a:t>
            </a:r>
            <a:r>
              <a:rPr lang="en-US" b="0" i="0" dirty="0">
                <a:solidFill>
                  <a:srgbClr val="222222"/>
                </a:solidFill>
                <a:effectLst/>
                <a:latin typeface="Arial" panose="020B0604020202020204" pitchFamily="34" charset="0"/>
                <a:cs typeface="Arial" panose="020B0604020202020204" pitchFamily="34" charset="0"/>
              </a:rPr>
              <a:t>-seq can be applied to better understand drug resistance, metastasis, and overall cancer evolution. </a:t>
            </a:r>
          </a:p>
          <a:p>
            <a:pPr marL="285750" indent="-285750">
              <a:buFont typeface="Arial" panose="020B0604020202020204" pitchFamily="34" charset="0"/>
              <a:buChar char="•"/>
            </a:pPr>
            <a:endParaRPr lang="en-US"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err="1">
                <a:solidFill>
                  <a:srgbClr val="222222"/>
                </a:solidFill>
                <a:effectLst/>
                <a:latin typeface="Arial" panose="020B0604020202020204" pitchFamily="34" charset="0"/>
                <a:cs typeface="Arial" panose="020B0604020202020204" pitchFamily="34" charset="0"/>
              </a:rPr>
              <a:t>scRNA</a:t>
            </a:r>
            <a:r>
              <a:rPr lang="en-US" b="0" i="0" dirty="0">
                <a:solidFill>
                  <a:srgbClr val="222222"/>
                </a:solidFill>
                <a:effectLst/>
                <a:latin typeface="Arial" panose="020B0604020202020204" pitchFamily="34" charset="0"/>
                <a:cs typeface="Arial" panose="020B0604020202020204" pitchFamily="34" charset="0"/>
              </a:rPr>
              <a:t>-seq helps generate models of developing organs, such as the brain and lung. </a:t>
            </a:r>
            <a:r>
              <a:rPr lang="en-US" dirty="0">
                <a:solidFill>
                  <a:srgbClr val="222222"/>
                </a:solidFill>
                <a:latin typeface="Arial" panose="020B0604020202020204" pitchFamily="34" charset="0"/>
                <a:cs typeface="Arial" panose="020B0604020202020204" pitchFamily="34" charset="0"/>
              </a:rPr>
              <a:t>T</a:t>
            </a:r>
            <a:r>
              <a:rPr lang="en-US" b="0" i="0" dirty="0">
                <a:solidFill>
                  <a:srgbClr val="222222"/>
                </a:solidFill>
                <a:effectLst/>
                <a:latin typeface="Arial" panose="020B0604020202020204" pitchFamily="34" charset="0"/>
                <a:cs typeface="Arial" panose="020B0604020202020204" pitchFamily="34" charset="0"/>
              </a:rPr>
              <a:t>his technique could also be applied to reconstruct clonal and phylogenetic relationships between cells by modeling transcriptional kinetics.</a:t>
            </a:r>
          </a:p>
          <a:p>
            <a:pPr marL="285750" indent="-285750">
              <a:buFont typeface="Arial" panose="020B0604020202020204" pitchFamily="34" charset="0"/>
              <a:buChar char="•"/>
            </a:pPr>
            <a:endParaRPr lang="en-US"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Lineage tracing is a long-standing fundamental question in biology aimed at understanding how a single-celled embryo gives rise to various cells types that are organized into complex tissue and organs.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identifies new markers that can better identify novel subpopulation of cells.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Future applications of </a:t>
            </a:r>
            <a:r>
              <a:rPr lang="en-US" dirty="0" err="1">
                <a:latin typeface="Arial" panose="020B0604020202020204" pitchFamily="34" charset="0"/>
                <a:cs typeface="Arial" panose="020B0604020202020204" pitchFamily="34" charset="0"/>
              </a:rPr>
              <a:t>scRNA</a:t>
            </a:r>
            <a:r>
              <a:rPr lang="en-US" dirty="0">
                <a:latin typeface="Arial" panose="020B0604020202020204" pitchFamily="34" charset="0"/>
                <a:cs typeface="Arial" panose="020B0604020202020204" pitchFamily="34" charset="0"/>
              </a:rPr>
              <a:t>-seq in biology and biomedical research will also provide novel insights into physiological structure–function relationships in various tissue and organs.</a:t>
            </a:r>
          </a:p>
        </p:txBody>
      </p:sp>
    </p:spTree>
    <p:extLst>
      <p:ext uri="{BB962C8B-B14F-4D97-AF65-F5344CB8AC3E}">
        <p14:creationId xmlns:p14="http://schemas.microsoft.com/office/powerpoint/2010/main" val="55279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Future of Transcriptomics : Multi-omics</a:t>
            </a:r>
          </a:p>
        </p:txBody>
      </p:sp>
      <p:sp>
        <p:nvSpPr>
          <p:cNvPr id="6" name="TextBox 5">
            <a:extLst>
              <a:ext uri="{FF2B5EF4-FFF2-40B4-BE49-F238E27FC236}">
                <a16:creationId xmlns:a16="http://schemas.microsoft.com/office/drawing/2014/main" id="{B4A8A7F2-DF26-F0B0-9C82-8D28E1E1F8CB}"/>
              </a:ext>
            </a:extLst>
          </p:cNvPr>
          <p:cNvSpPr txBox="1"/>
          <p:nvPr/>
        </p:nvSpPr>
        <p:spPr>
          <a:xfrm>
            <a:off x="6412675" y="1020722"/>
            <a:ext cx="5260769"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Multi-omics provides an integrated approach to power discovery across multiple levels of biology by combining data from genomics, transcriptomics, epigenetics, and proteomics.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Many multi-omics methods function with transcriptome profiling as their ‘anchor’ to facilitate single-cell multi-omics interrogation.</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Single-cell assay for open chromatin with sequencing (</a:t>
            </a:r>
            <a:r>
              <a:rPr lang="en-US" dirty="0" err="1">
                <a:latin typeface="Arial" panose="020B0604020202020204" pitchFamily="34" charset="0"/>
              </a:rPr>
              <a:t>scATAC</a:t>
            </a:r>
            <a:r>
              <a:rPr lang="en-US" dirty="0">
                <a:latin typeface="Arial" panose="020B0604020202020204" pitchFamily="34" charset="0"/>
              </a:rPr>
              <a:t>-seq) profiles the transcriptome together with the epigenome. These are known as SNARE-seq and 10X </a:t>
            </a:r>
            <a:r>
              <a:rPr lang="en-US" dirty="0" err="1">
                <a:latin typeface="Arial" panose="020B0604020202020204" pitchFamily="34" charset="0"/>
              </a:rPr>
              <a:t>Multiome</a:t>
            </a:r>
            <a:r>
              <a:rPr lang="en-US" dirty="0">
                <a:latin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Limited coverage of single cells, for which each omics layer can only be partially profiled, thus resulting in loss of important data.</a:t>
            </a:r>
          </a:p>
        </p:txBody>
      </p:sp>
      <p:pic>
        <p:nvPicPr>
          <p:cNvPr id="7" name="Picture 6" descr="A diagram of a dna process&#10;&#10;Description automatically generated with medium confidence">
            <a:extLst>
              <a:ext uri="{FF2B5EF4-FFF2-40B4-BE49-F238E27FC236}">
                <a16:creationId xmlns:a16="http://schemas.microsoft.com/office/drawing/2014/main" id="{582269E4-2FA7-6F6F-0D57-E9D03E171299}"/>
              </a:ext>
            </a:extLst>
          </p:cNvPr>
          <p:cNvPicPr>
            <a:picLocks noChangeAspect="1"/>
          </p:cNvPicPr>
          <p:nvPr/>
        </p:nvPicPr>
        <p:blipFill>
          <a:blip r:embed="rId2"/>
          <a:stretch>
            <a:fillRect/>
          </a:stretch>
        </p:blipFill>
        <p:spPr>
          <a:xfrm>
            <a:off x="1775938" y="849429"/>
            <a:ext cx="3887684" cy="5682000"/>
          </a:xfrm>
          <a:prstGeom prst="rect">
            <a:avLst/>
          </a:prstGeom>
        </p:spPr>
      </p:pic>
    </p:spTree>
    <p:extLst>
      <p:ext uri="{BB962C8B-B14F-4D97-AF65-F5344CB8AC3E}">
        <p14:creationId xmlns:p14="http://schemas.microsoft.com/office/powerpoint/2010/main" val="116355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Future of Transcriptomics: Spatial Transcriptomics</a:t>
            </a:r>
          </a:p>
        </p:txBody>
      </p:sp>
      <p:pic>
        <p:nvPicPr>
          <p:cNvPr id="3" name="Picture 2" descr="A diagram of a brain tissue&#10;&#10;Description automatically generated">
            <a:extLst>
              <a:ext uri="{FF2B5EF4-FFF2-40B4-BE49-F238E27FC236}">
                <a16:creationId xmlns:a16="http://schemas.microsoft.com/office/drawing/2014/main" id="{FF5B9621-63B4-5E59-B9E6-4AD3E1074737}"/>
              </a:ext>
            </a:extLst>
          </p:cNvPr>
          <p:cNvPicPr>
            <a:picLocks noChangeAspect="1"/>
          </p:cNvPicPr>
          <p:nvPr/>
        </p:nvPicPr>
        <p:blipFill>
          <a:blip r:embed="rId2"/>
          <a:stretch>
            <a:fillRect/>
          </a:stretch>
        </p:blipFill>
        <p:spPr>
          <a:xfrm>
            <a:off x="5278086" y="1150339"/>
            <a:ext cx="5688335" cy="4557321"/>
          </a:xfrm>
          <a:prstGeom prst="rect">
            <a:avLst/>
          </a:prstGeom>
        </p:spPr>
      </p:pic>
      <p:sp>
        <p:nvSpPr>
          <p:cNvPr id="6" name="TextBox 5">
            <a:extLst>
              <a:ext uri="{FF2B5EF4-FFF2-40B4-BE49-F238E27FC236}">
                <a16:creationId xmlns:a16="http://schemas.microsoft.com/office/drawing/2014/main" id="{B4A8A7F2-DF26-F0B0-9C82-8D28E1E1F8CB}"/>
              </a:ext>
            </a:extLst>
          </p:cNvPr>
          <p:cNvSpPr txBox="1"/>
          <p:nvPr/>
        </p:nvSpPr>
        <p:spPr>
          <a:xfrm>
            <a:off x="590009" y="995336"/>
            <a:ext cx="4181459"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Combines different single-cell techniques to generate transcriptome-wide profiling in a defined spatial area.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The position of any given cell, relative to the structures surrounding it can provide helpful information for defining cellular phenotypes and cell and tissue function.</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Spatial resolution and mRNA recovery rates are tissue dependent and can be lower than ideal.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Dependent on the quality of tissue as RNA degrades much faster than DNA over time. </a:t>
            </a:r>
          </a:p>
        </p:txBody>
      </p:sp>
      <p:sp>
        <p:nvSpPr>
          <p:cNvPr id="9" name="TextBox 8">
            <a:extLst>
              <a:ext uri="{FF2B5EF4-FFF2-40B4-BE49-F238E27FC236}">
                <a16:creationId xmlns:a16="http://schemas.microsoft.com/office/drawing/2014/main" id="{80F0BBE8-0160-718D-36BE-94212BCB7B82}"/>
              </a:ext>
            </a:extLst>
          </p:cNvPr>
          <p:cNvSpPr txBox="1"/>
          <p:nvPr/>
        </p:nvSpPr>
        <p:spPr>
          <a:xfrm>
            <a:off x="8110848" y="5796650"/>
            <a:ext cx="2855574"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Maynard and </a:t>
            </a:r>
            <a:r>
              <a:rPr lang="en-US" sz="1200" dirty="0" err="1">
                <a:latin typeface="Arial" panose="020B0604020202020204" pitchFamily="34" charset="0"/>
                <a:cs typeface="Arial" panose="020B0604020202020204" pitchFamily="34" charset="0"/>
              </a:rPr>
              <a:t>Martinowich</a:t>
            </a:r>
            <a:r>
              <a:rPr lang="en-US" sz="1200" dirty="0">
                <a:latin typeface="Arial" panose="020B0604020202020204" pitchFamily="34" charset="0"/>
                <a:cs typeface="Arial" panose="020B0604020202020204" pitchFamily="34" charset="0"/>
              </a:rPr>
              <a:t> et al., 2019</a:t>
            </a:r>
          </a:p>
        </p:txBody>
      </p:sp>
    </p:spTree>
    <p:extLst>
      <p:ext uri="{BB962C8B-B14F-4D97-AF65-F5344CB8AC3E}">
        <p14:creationId xmlns:p14="http://schemas.microsoft.com/office/powerpoint/2010/main" val="214078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Introduction to the paper</a:t>
            </a:r>
          </a:p>
        </p:txBody>
      </p:sp>
      <p:pic>
        <p:nvPicPr>
          <p:cNvPr id="3" name="Picture 2" descr="A screenshot of a news article&#10;&#10;Description automatically generated">
            <a:extLst>
              <a:ext uri="{FF2B5EF4-FFF2-40B4-BE49-F238E27FC236}">
                <a16:creationId xmlns:a16="http://schemas.microsoft.com/office/drawing/2014/main" id="{1A636458-3A50-C79A-85AB-DCC1194A3288}"/>
              </a:ext>
            </a:extLst>
          </p:cNvPr>
          <p:cNvPicPr>
            <a:picLocks noChangeAspect="1"/>
          </p:cNvPicPr>
          <p:nvPr/>
        </p:nvPicPr>
        <p:blipFill>
          <a:blip r:embed="rId2"/>
          <a:stretch>
            <a:fillRect/>
          </a:stretch>
        </p:blipFill>
        <p:spPr>
          <a:xfrm>
            <a:off x="2612255" y="866900"/>
            <a:ext cx="7480464" cy="5656209"/>
          </a:xfrm>
          <a:prstGeom prst="rect">
            <a:avLst/>
          </a:prstGeom>
        </p:spPr>
      </p:pic>
    </p:spTree>
    <p:extLst>
      <p:ext uri="{BB962C8B-B14F-4D97-AF65-F5344CB8AC3E}">
        <p14:creationId xmlns:p14="http://schemas.microsoft.com/office/powerpoint/2010/main" val="319349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Introduction the paper </a:t>
            </a:r>
          </a:p>
        </p:txBody>
      </p:sp>
      <p:sp>
        <p:nvSpPr>
          <p:cNvPr id="2" name="TextBox 1">
            <a:extLst>
              <a:ext uri="{FF2B5EF4-FFF2-40B4-BE49-F238E27FC236}">
                <a16:creationId xmlns:a16="http://schemas.microsoft.com/office/drawing/2014/main" id="{661BEF13-794B-2189-F026-09C066F540BD}"/>
              </a:ext>
            </a:extLst>
          </p:cNvPr>
          <p:cNvSpPr txBox="1"/>
          <p:nvPr/>
        </p:nvSpPr>
        <p:spPr>
          <a:xfrm>
            <a:off x="1250195" y="777825"/>
            <a:ext cx="9551155" cy="590931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The authors performed </a:t>
            </a:r>
            <a:r>
              <a:rPr lang="en-US" dirty="0" err="1">
                <a:latin typeface="Arial" panose="020B0604020202020204" pitchFamily="34" charset="0"/>
              </a:rPr>
              <a:t>scRNA</a:t>
            </a:r>
            <a:r>
              <a:rPr lang="en-US" dirty="0">
                <a:latin typeface="Arial" panose="020B0604020202020204" pitchFamily="34" charset="0"/>
              </a:rPr>
              <a:t>-seq analysis using FACS sorting and the 10X Chromium platform.</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They identified all collagen-producing cells in normal and fibrotic lungs and characterized multiple collagen-producing subpopulations with distinct anatomical localizations in different compartments of murine lungs.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They also identified a unique population of </a:t>
            </a:r>
            <a:r>
              <a:rPr lang="en-US" b="1" dirty="0">
                <a:latin typeface="Arial" panose="020B0604020202020204" pitchFamily="34" charset="0"/>
              </a:rPr>
              <a:t>Cthrc1+</a:t>
            </a:r>
            <a:r>
              <a:rPr lang="en-US" dirty="0">
                <a:latin typeface="Arial" panose="020B0604020202020204" pitchFamily="34" charset="0"/>
              </a:rPr>
              <a:t> (collagen triple helix repeat containing 1) fibroblasts, which are mostly found in fibrotic lungs in both mice and humans and express the highest levels of type 1 collagen and other ECM genes.</a:t>
            </a:r>
          </a:p>
        </p:txBody>
      </p:sp>
      <p:pic>
        <p:nvPicPr>
          <p:cNvPr id="7" name="Picture 6" descr="A diagram of a cell division&#10;&#10;Description automatically generated with medium confidence">
            <a:extLst>
              <a:ext uri="{FF2B5EF4-FFF2-40B4-BE49-F238E27FC236}">
                <a16:creationId xmlns:a16="http://schemas.microsoft.com/office/drawing/2014/main" id="{1D2243AD-5F98-1534-E402-29159122C96E}"/>
              </a:ext>
            </a:extLst>
          </p:cNvPr>
          <p:cNvPicPr>
            <a:picLocks noChangeAspect="1"/>
          </p:cNvPicPr>
          <p:nvPr/>
        </p:nvPicPr>
        <p:blipFill rotWithShape="1">
          <a:blip r:embed="rId2"/>
          <a:srcRect b="57056"/>
          <a:stretch/>
        </p:blipFill>
        <p:spPr>
          <a:xfrm>
            <a:off x="2495480" y="1551700"/>
            <a:ext cx="7020898" cy="2945081"/>
          </a:xfrm>
          <a:prstGeom prst="rect">
            <a:avLst/>
          </a:prstGeom>
        </p:spPr>
      </p:pic>
    </p:spTree>
    <p:extLst>
      <p:ext uri="{BB962C8B-B14F-4D97-AF65-F5344CB8AC3E}">
        <p14:creationId xmlns:p14="http://schemas.microsoft.com/office/powerpoint/2010/main" val="240763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Introduction the paper </a:t>
            </a:r>
          </a:p>
        </p:txBody>
      </p:sp>
      <p:sp>
        <p:nvSpPr>
          <p:cNvPr id="2" name="TextBox 1">
            <a:extLst>
              <a:ext uri="{FF2B5EF4-FFF2-40B4-BE49-F238E27FC236}">
                <a16:creationId xmlns:a16="http://schemas.microsoft.com/office/drawing/2014/main" id="{661BEF13-794B-2189-F026-09C066F540BD}"/>
              </a:ext>
            </a:extLst>
          </p:cNvPr>
          <p:cNvSpPr txBox="1"/>
          <p:nvPr/>
        </p:nvSpPr>
        <p:spPr>
          <a:xfrm>
            <a:off x="385763" y="908454"/>
            <a:ext cx="6015037"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Their </a:t>
            </a:r>
            <a:r>
              <a:rPr lang="en-US" dirty="0" err="1">
                <a:latin typeface="Arial" panose="020B0604020202020204" pitchFamily="34" charset="0"/>
              </a:rPr>
              <a:t>scRNA</a:t>
            </a:r>
            <a:r>
              <a:rPr lang="en-US" dirty="0">
                <a:latin typeface="Arial" panose="020B0604020202020204" pitchFamily="34" charset="0"/>
              </a:rPr>
              <a:t>-seq results provide the first systematic atlas of the molecular characteristics and anatomic locations of collagen-producing cells in the adult human lung.</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The authors used two different computational tools—RNA velocity and </a:t>
            </a:r>
            <a:r>
              <a:rPr lang="en-US" dirty="0" err="1">
                <a:latin typeface="Arial" panose="020B0604020202020204" pitchFamily="34" charset="0"/>
              </a:rPr>
              <a:t>pseudotime</a:t>
            </a:r>
            <a:r>
              <a:rPr lang="en-US" dirty="0">
                <a:latin typeface="Arial" panose="020B0604020202020204" pitchFamily="34" charset="0"/>
              </a:rPr>
              <a:t> trajectory analysis via R package software. Both identified unique cell of interest that were most likely to have differentiated from a population of alveolar fibroblasts. </a:t>
            </a:r>
          </a:p>
          <a:p>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They found that Cthrc1 is a marker for pathologic fibroblasts in human pulmonary fibrosis. Cthrc1 is expressed in injured tissue and promotes cell migration.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Their conclusions have important implications for lung fibrosis and cancer. </a:t>
            </a:r>
          </a:p>
        </p:txBody>
      </p:sp>
      <p:pic>
        <p:nvPicPr>
          <p:cNvPr id="6" name="Picture 5" descr="A close-up of a chart&#10;&#10;Description automatically generated">
            <a:extLst>
              <a:ext uri="{FF2B5EF4-FFF2-40B4-BE49-F238E27FC236}">
                <a16:creationId xmlns:a16="http://schemas.microsoft.com/office/drawing/2014/main" id="{3F3290AE-641C-D99E-1FB2-909E594AA0FE}"/>
              </a:ext>
            </a:extLst>
          </p:cNvPr>
          <p:cNvPicPr>
            <a:picLocks noChangeAspect="1"/>
          </p:cNvPicPr>
          <p:nvPr/>
        </p:nvPicPr>
        <p:blipFill>
          <a:blip r:embed="rId2"/>
          <a:stretch>
            <a:fillRect/>
          </a:stretch>
        </p:blipFill>
        <p:spPr>
          <a:xfrm>
            <a:off x="6507678" y="636645"/>
            <a:ext cx="4643252" cy="6221350"/>
          </a:xfrm>
          <a:prstGeom prst="rect">
            <a:avLst/>
          </a:prstGeom>
        </p:spPr>
      </p:pic>
    </p:spTree>
    <p:extLst>
      <p:ext uri="{BB962C8B-B14F-4D97-AF65-F5344CB8AC3E}">
        <p14:creationId xmlns:p14="http://schemas.microsoft.com/office/powerpoint/2010/main" val="29693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9576D6-B225-2D40-BB6F-DF43AF1A88CB}"/>
              </a:ext>
            </a:extLst>
          </p:cNvPr>
          <p:cNvSpPr txBox="1"/>
          <p:nvPr/>
        </p:nvSpPr>
        <p:spPr>
          <a:xfrm>
            <a:off x="0" y="2468661"/>
            <a:ext cx="11420212"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27470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527252" y="58058"/>
            <a:ext cx="9576175" cy="4628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Conrad Waddington’s Model for the Epigenetic Landscape</a:t>
            </a:r>
          </a:p>
        </p:txBody>
      </p:sp>
      <p:sp>
        <p:nvSpPr>
          <p:cNvPr id="10" name="TextBox 9">
            <a:extLst>
              <a:ext uri="{FF2B5EF4-FFF2-40B4-BE49-F238E27FC236}">
                <a16:creationId xmlns:a16="http://schemas.microsoft.com/office/drawing/2014/main" id="{3F630D04-D815-9A66-71BC-BE01F53693C9}"/>
              </a:ext>
            </a:extLst>
          </p:cNvPr>
          <p:cNvSpPr txBox="1"/>
          <p:nvPr/>
        </p:nvSpPr>
        <p:spPr>
          <a:xfrm>
            <a:off x="1527252" y="5041750"/>
            <a:ext cx="9459382" cy="1477328"/>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In 1957, Conrad Waddington described that mammalian development is unidirectional</a:t>
            </a:r>
            <a:r>
              <a:rPr lang="en-US" dirty="0">
                <a:solidFill>
                  <a:srgbClr val="000000"/>
                </a:solidFill>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embryonic stem cells develop into a more mature differentiated state.</a:t>
            </a:r>
            <a:br>
              <a:rPr lang="en-US" b="0" i="0" dirty="0">
                <a:solidFill>
                  <a:srgbClr val="000000"/>
                </a:solidFill>
                <a:effectLst/>
                <a:latin typeface="Arial" panose="020B0604020202020204" pitchFamily="34" charset="0"/>
                <a:cs typeface="Arial" panose="020B0604020202020204" pitchFamily="34" charset="0"/>
              </a:rPr>
            </a:b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Expression of </a:t>
            </a:r>
            <a:r>
              <a:rPr lang="en-US" b="0" i="0" dirty="0">
                <a:solidFill>
                  <a:srgbClr val="000000"/>
                </a:solidFill>
                <a:effectLst/>
                <a:latin typeface="Arial" panose="020B0604020202020204" pitchFamily="34" charset="0"/>
                <a:cs typeface="Arial" panose="020B0604020202020204" pitchFamily="34" charset="0"/>
              </a:rPr>
              <a:t>genes shape the early landscape of one lineage to maintain a certain cell state or differentiate to another lineage.</a:t>
            </a:r>
          </a:p>
        </p:txBody>
      </p:sp>
      <p:grpSp>
        <p:nvGrpSpPr>
          <p:cNvPr id="15" name="Group 14">
            <a:extLst>
              <a:ext uri="{FF2B5EF4-FFF2-40B4-BE49-F238E27FC236}">
                <a16:creationId xmlns:a16="http://schemas.microsoft.com/office/drawing/2014/main" id="{792730C2-3FCE-DAD8-C60F-D2CEBF93F1C6}"/>
              </a:ext>
            </a:extLst>
          </p:cNvPr>
          <p:cNvGrpSpPr/>
          <p:nvPr/>
        </p:nvGrpSpPr>
        <p:grpSpPr>
          <a:xfrm>
            <a:off x="3306642" y="759294"/>
            <a:ext cx="5469223" cy="4282455"/>
            <a:chOff x="3306641" y="951495"/>
            <a:chExt cx="5422595" cy="4227166"/>
          </a:xfrm>
        </p:grpSpPr>
        <p:pic>
          <p:nvPicPr>
            <p:cNvPr id="6" name="Picture 5" descr="Diagram of a diagram of a transfuse formation&#10;&#10;Description automatically generated">
              <a:extLst>
                <a:ext uri="{FF2B5EF4-FFF2-40B4-BE49-F238E27FC236}">
                  <a16:creationId xmlns:a16="http://schemas.microsoft.com/office/drawing/2014/main" id="{6CB6A0B8-FC02-7FCE-E8D0-37BC3D184A6A}"/>
                </a:ext>
              </a:extLst>
            </p:cNvPr>
            <p:cNvPicPr>
              <a:picLocks noChangeAspect="1"/>
            </p:cNvPicPr>
            <p:nvPr/>
          </p:nvPicPr>
          <p:blipFill>
            <a:blip r:embed="rId2"/>
            <a:stretch>
              <a:fillRect/>
            </a:stretch>
          </p:blipFill>
          <p:spPr>
            <a:xfrm>
              <a:off x="3306641" y="951495"/>
              <a:ext cx="5321419" cy="4194987"/>
            </a:xfrm>
            <a:prstGeom prst="rect">
              <a:avLst/>
            </a:prstGeom>
          </p:spPr>
        </p:pic>
        <p:sp>
          <p:nvSpPr>
            <p:cNvPr id="12" name="TextBox 11">
              <a:extLst>
                <a:ext uri="{FF2B5EF4-FFF2-40B4-BE49-F238E27FC236}">
                  <a16:creationId xmlns:a16="http://schemas.microsoft.com/office/drawing/2014/main" id="{13580333-79EF-2485-2607-FF1FFB42891B}"/>
                </a:ext>
              </a:extLst>
            </p:cNvPr>
            <p:cNvSpPr txBox="1"/>
            <p:nvPr/>
          </p:nvSpPr>
          <p:spPr>
            <a:xfrm>
              <a:off x="6345284" y="4881360"/>
              <a:ext cx="2383952" cy="29730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Takahashi &amp; Yamanaka 2016</a:t>
              </a:r>
            </a:p>
          </p:txBody>
        </p:sp>
      </p:grpSp>
    </p:spTree>
    <p:extLst>
      <p:ext uri="{BB962C8B-B14F-4D97-AF65-F5344CB8AC3E}">
        <p14:creationId xmlns:p14="http://schemas.microsoft.com/office/powerpoint/2010/main" val="2829793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Chromatin remodeling and Transcription</a:t>
            </a:r>
          </a:p>
        </p:txBody>
      </p:sp>
      <p:sp>
        <p:nvSpPr>
          <p:cNvPr id="3" name="Rectangle 2">
            <a:extLst>
              <a:ext uri="{FF2B5EF4-FFF2-40B4-BE49-F238E27FC236}">
                <a16:creationId xmlns:a16="http://schemas.microsoft.com/office/drawing/2014/main" id="{12EC72E8-7ED8-5235-E4C1-B78719C5C4B8}"/>
              </a:ext>
            </a:extLst>
          </p:cNvPr>
          <p:cNvSpPr/>
          <p:nvPr/>
        </p:nvSpPr>
        <p:spPr>
          <a:xfrm>
            <a:off x="557265" y="3907304"/>
            <a:ext cx="11360628" cy="2585323"/>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Chromatin is the term coined for the complex structure of DNA wrapped around core histone proteins.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Open chromatin allows RNA polymerase and other transcription factors to bind to genes to initiate transcription.</a:t>
            </a:r>
          </a:p>
          <a:p>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transcriptome </a:t>
            </a:r>
            <a:r>
              <a:rPr lang="en-US" dirty="0">
                <a:latin typeface="Arial" panose="020B0604020202020204" pitchFamily="34" charset="0"/>
                <a:cs typeface="Arial" panose="020B0604020202020204" pitchFamily="34" charset="0"/>
              </a:rPr>
              <a:t>is ultimately the byproduct of a highly coordinated program of gene expression.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program is regulated by the epigenome, DNA and histone modifications that impact transcription factors interact with genomic DNA, leading to activation or repression of gene expression. </a:t>
            </a:r>
          </a:p>
        </p:txBody>
      </p:sp>
      <p:grpSp>
        <p:nvGrpSpPr>
          <p:cNvPr id="2" name="Group 1">
            <a:extLst>
              <a:ext uri="{FF2B5EF4-FFF2-40B4-BE49-F238E27FC236}">
                <a16:creationId xmlns:a16="http://schemas.microsoft.com/office/drawing/2014/main" id="{9AFB4F4C-E9E8-59A4-5FF8-3B0C901524F9}"/>
              </a:ext>
            </a:extLst>
          </p:cNvPr>
          <p:cNvGrpSpPr/>
          <p:nvPr/>
        </p:nvGrpSpPr>
        <p:grpSpPr>
          <a:xfrm>
            <a:off x="808158" y="827816"/>
            <a:ext cx="10575684" cy="3019386"/>
            <a:chOff x="-174989" y="801199"/>
            <a:chExt cx="9266236" cy="2541082"/>
          </a:xfrm>
        </p:grpSpPr>
        <p:pic>
          <p:nvPicPr>
            <p:cNvPr id="6" name="Image 0" descr="preencoded.png">
              <a:extLst>
                <a:ext uri="{FF2B5EF4-FFF2-40B4-BE49-F238E27FC236}">
                  <a16:creationId xmlns:a16="http://schemas.microsoft.com/office/drawing/2014/main" id="{E76F028C-6E06-F42A-E6DF-9E2EDFB4B165}"/>
                </a:ext>
              </a:extLst>
            </p:cNvPr>
            <p:cNvPicPr>
              <a:picLocks noChangeAspect="1"/>
            </p:cNvPicPr>
            <p:nvPr>
              <p:custDataLst>
                <p:tags r:id="rId1"/>
              </p:custDataLst>
            </p:nvPr>
          </p:nvPicPr>
          <p:blipFill>
            <a:blip r:embed="rId23"/>
            <a:stretch>
              <a:fillRect/>
            </a:stretch>
          </p:blipFill>
          <p:spPr>
            <a:xfrm>
              <a:off x="6154286" y="1984783"/>
              <a:ext cx="573024" cy="597408"/>
            </a:xfrm>
            <a:prstGeom prst="rect">
              <a:avLst/>
            </a:prstGeom>
          </p:spPr>
        </p:pic>
        <p:pic>
          <p:nvPicPr>
            <p:cNvPr id="7" name="Image 1" descr="preencoded.png">
              <a:extLst>
                <a:ext uri="{FF2B5EF4-FFF2-40B4-BE49-F238E27FC236}">
                  <a16:creationId xmlns:a16="http://schemas.microsoft.com/office/drawing/2014/main" id="{C4084ACC-0646-45D4-137A-B4D4A3B0C46A}"/>
                </a:ext>
              </a:extLst>
            </p:cNvPr>
            <p:cNvPicPr>
              <a:picLocks noChangeAspect="1"/>
            </p:cNvPicPr>
            <p:nvPr>
              <p:custDataLst>
                <p:tags r:id="rId2"/>
              </p:custDataLst>
            </p:nvPr>
          </p:nvPicPr>
          <p:blipFill>
            <a:blip r:embed="rId24"/>
            <a:stretch>
              <a:fillRect/>
            </a:stretch>
          </p:blipFill>
          <p:spPr>
            <a:xfrm>
              <a:off x="-174989" y="801199"/>
              <a:ext cx="2389632" cy="2389632"/>
            </a:xfrm>
            <a:prstGeom prst="rect">
              <a:avLst/>
            </a:prstGeom>
          </p:spPr>
        </p:pic>
        <p:pic>
          <p:nvPicPr>
            <p:cNvPr id="8" name="Image 2" descr="preencoded.png">
              <a:extLst>
                <a:ext uri="{FF2B5EF4-FFF2-40B4-BE49-F238E27FC236}">
                  <a16:creationId xmlns:a16="http://schemas.microsoft.com/office/drawing/2014/main" id="{5B6FA2D1-DB04-3AC3-3B7A-3D9B256E438C}"/>
                </a:ext>
              </a:extLst>
            </p:cNvPr>
            <p:cNvPicPr>
              <a:picLocks noChangeAspect="1"/>
            </p:cNvPicPr>
            <p:nvPr>
              <p:custDataLst>
                <p:tags r:id="rId3"/>
              </p:custDataLst>
            </p:nvPr>
          </p:nvPicPr>
          <p:blipFill>
            <a:blip r:embed="rId25"/>
            <a:stretch>
              <a:fillRect/>
            </a:stretch>
          </p:blipFill>
          <p:spPr>
            <a:xfrm>
              <a:off x="1269000" y="1879854"/>
              <a:ext cx="3712464" cy="1383792"/>
            </a:xfrm>
            <a:prstGeom prst="rect">
              <a:avLst/>
            </a:prstGeom>
          </p:spPr>
        </p:pic>
        <p:pic>
          <p:nvPicPr>
            <p:cNvPr id="10" name="Image 3" descr="preencoded.png">
              <a:extLst>
                <a:ext uri="{FF2B5EF4-FFF2-40B4-BE49-F238E27FC236}">
                  <a16:creationId xmlns:a16="http://schemas.microsoft.com/office/drawing/2014/main" id="{75E17F39-00AD-921F-D181-AE76018C2F43}"/>
                </a:ext>
              </a:extLst>
            </p:cNvPr>
            <p:cNvPicPr>
              <a:picLocks noChangeAspect="1"/>
            </p:cNvPicPr>
            <p:nvPr>
              <p:custDataLst>
                <p:tags r:id="rId4"/>
              </p:custDataLst>
            </p:nvPr>
          </p:nvPicPr>
          <p:blipFill>
            <a:blip r:embed="rId26"/>
            <a:stretch>
              <a:fillRect/>
            </a:stretch>
          </p:blipFill>
          <p:spPr>
            <a:xfrm>
              <a:off x="4670302" y="1937037"/>
              <a:ext cx="1063752" cy="597408"/>
            </a:xfrm>
            <a:prstGeom prst="rect">
              <a:avLst/>
            </a:prstGeom>
          </p:spPr>
        </p:pic>
        <p:pic>
          <p:nvPicPr>
            <p:cNvPr id="11" name="Image 4" descr="preencoded.png">
              <a:extLst>
                <a:ext uri="{FF2B5EF4-FFF2-40B4-BE49-F238E27FC236}">
                  <a16:creationId xmlns:a16="http://schemas.microsoft.com/office/drawing/2014/main" id="{1A20391A-2D7A-ADBE-EB94-4F9E3CD0840B}"/>
                </a:ext>
              </a:extLst>
            </p:cNvPr>
            <p:cNvPicPr>
              <a:picLocks noChangeAspect="1"/>
            </p:cNvPicPr>
            <p:nvPr>
              <p:custDataLst>
                <p:tags r:id="rId5"/>
              </p:custDataLst>
            </p:nvPr>
          </p:nvPicPr>
          <p:blipFill>
            <a:blip r:embed="rId26"/>
            <a:stretch>
              <a:fillRect/>
            </a:stretch>
          </p:blipFill>
          <p:spPr>
            <a:xfrm>
              <a:off x="5637448" y="1946220"/>
              <a:ext cx="1063752" cy="597408"/>
            </a:xfrm>
            <a:prstGeom prst="rect">
              <a:avLst/>
            </a:prstGeom>
          </p:spPr>
        </p:pic>
        <p:pic>
          <p:nvPicPr>
            <p:cNvPr id="12" name="Image 5" descr="preencoded.png">
              <a:extLst>
                <a:ext uri="{FF2B5EF4-FFF2-40B4-BE49-F238E27FC236}">
                  <a16:creationId xmlns:a16="http://schemas.microsoft.com/office/drawing/2014/main" id="{3B53E11E-21A9-18B1-54EC-933A2F293013}"/>
                </a:ext>
              </a:extLst>
            </p:cNvPr>
            <p:cNvPicPr>
              <a:picLocks noChangeAspect="1"/>
            </p:cNvPicPr>
            <p:nvPr>
              <p:custDataLst>
                <p:tags r:id="rId6"/>
              </p:custDataLst>
            </p:nvPr>
          </p:nvPicPr>
          <p:blipFill>
            <a:blip r:embed="rId27"/>
            <a:stretch>
              <a:fillRect/>
            </a:stretch>
          </p:blipFill>
          <p:spPr>
            <a:xfrm>
              <a:off x="5155973" y="1819578"/>
              <a:ext cx="188976" cy="286512"/>
            </a:xfrm>
            <a:prstGeom prst="rect">
              <a:avLst/>
            </a:prstGeom>
          </p:spPr>
        </p:pic>
        <p:pic>
          <p:nvPicPr>
            <p:cNvPr id="13" name="Image 6" descr="preencoded.png">
              <a:extLst>
                <a:ext uri="{FF2B5EF4-FFF2-40B4-BE49-F238E27FC236}">
                  <a16:creationId xmlns:a16="http://schemas.microsoft.com/office/drawing/2014/main" id="{7BD1CA3F-23D2-1C64-5DEB-AC95F3E91A85}"/>
                </a:ext>
              </a:extLst>
            </p:cNvPr>
            <p:cNvPicPr>
              <a:picLocks noChangeAspect="1"/>
            </p:cNvPicPr>
            <p:nvPr>
              <p:custDataLst>
                <p:tags r:id="rId7"/>
              </p:custDataLst>
            </p:nvPr>
          </p:nvPicPr>
          <p:blipFill>
            <a:blip r:embed="rId28"/>
            <a:stretch>
              <a:fillRect/>
            </a:stretch>
          </p:blipFill>
          <p:spPr>
            <a:xfrm>
              <a:off x="5158920" y="1847602"/>
              <a:ext cx="216408" cy="216408"/>
            </a:xfrm>
            <a:prstGeom prst="rect">
              <a:avLst/>
            </a:prstGeom>
          </p:spPr>
        </p:pic>
        <p:pic>
          <p:nvPicPr>
            <p:cNvPr id="14" name="Image 7" descr="preencoded.png">
              <a:extLst>
                <a:ext uri="{FF2B5EF4-FFF2-40B4-BE49-F238E27FC236}">
                  <a16:creationId xmlns:a16="http://schemas.microsoft.com/office/drawing/2014/main" id="{D6061FDB-64BC-2E2C-A55A-3C9F8B0575D9}"/>
                </a:ext>
              </a:extLst>
            </p:cNvPr>
            <p:cNvPicPr>
              <a:picLocks noChangeAspect="1"/>
            </p:cNvPicPr>
            <p:nvPr>
              <p:custDataLst>
                <p:tags r:id="rId8"/>
              </p:custDataLst>
            </p:nvPr>
          </p:nvPicPr>
          <p:blipFill>
            <a:blip r:embed="rId29"/>
            <a:stretch>
              <a:fillRect/>
            </a:stretch>
          </p:blipFill>
          <p:spPr>
            <a:xfrm>
              <a:off x="4838053" y="2077311"/>
              <a:ext cx="259080" cy="252984"/>
            </a:xfrm>
            <a:prstGeom prst="rect">
              <a:avLst/>
            </a:prstGeom>
          </p:spPr>
        </p:pic>
        <p:pic>
          <p:nvPicPr>
            <p:cNvPr id="15" name="Image 8" descr="preencoded.png">
              <a:extLst>
                <a:ext uri="{FF2B5EF4-FFF2-40B4-BE49-F238E27FC236}">
                  <a16:creationId xmlns:a16="http://schemas.microsoft.com/office/drawing/2014/main" id="{0A196BC0-C517-C7DE-F1B1-FBD0871E1131}"/>
                </a:ext>
              </a:extLst>
            </p:cNvPr>
            <p:cNvPicPr>
              <a:picLocks noChangeAspect="1"/>
            </p:cNvPicPr>
            <p:nvPr>
              <p:custDataLst>
                <p:tags r:id="rId9"/>
              </p:custDataLst>
            </p:nvPr>
          </p:nvPicPr>
          <p:blipFill>
            <a:blip r:embed="rId30"/>
            <a:stretch>
              <a:fillRect/>
            </a:stretch>
          </p:blipFill>
          <p:spPr>
            <a:xfrm>
              <a:off x="5803623" y="2044674"/>
              <a:ext cx="274320" cy="268224"/>
            </a:xfrm>
            <a:prstGeom prst="rect">
              <a:avLst/>
            </a:prstGeom>
          </p:spPr>
        </p:pic>
        <p:pic>
          <p:nvPicPr>
            <p:cNvPr id="16" name="Image 9" descr="preencoded.png">
              <a:extLst>
                <a:ext uri="{FF2B5EF4-FFF2-40B4-BE49-F238E27FC236}">
                  <a16:creationId xmlns:a16="http://schemas.microsoft.com/office/drawing/2014/main" id="{353E0D3D-CACD-A86C-FCCD-8C27C571191B}"/>
                </a:ext>
              </a:extLst>
            </p:cNvPr>
            <p:cNvPicPr>
              <a:picLocks noChangeAspect="1"/>
            </p:cNvPicPr>
            <p:nvPr>
              <p:custDataLst>
                <p:tags r:id="rId10"/>
              </p:custDataLst>
            </p:nvPr>
          </p:nvPicPr>
          <p:blipFill>
            <a:blip r:embed="rId27"/>
            <a:stretch>
              <a:fillRect/>
            </a:stretch>
          </p:blipFill>
          <p:spPr>
            <a:xfrm>
              <a:off x="6126429" y="1822050"/>
              <a:ext cx="188976" cy="286512"/>
            </a:xfrm>
            <a:prstGeom prst="rect">
              <a:avLst/>
            </a:prstGeom>
          </p:spPr>
        </p:pic>
        <p:pic>
          <p:nvPicPr>
            <p:cNvPr id="17" name="Image 10" descr="preencoded.png">
              <a:extLst>
                <a:ext uri="{FF2B5EF4-FFF2-40B4-BE49-F238E27FC236}">
                  <a16:creationId xmlns:a16="http://schemas.microsoft.com/office/drawing/2014/main" id="{820A3F21-340F-FC04-FA00-9CE43D4E8A9C}"/>
                </a:ext>
              </a:extLst>
            </p:cNvPr>
            <p:cNvPicPr>
              <a:picLocks noChangeAspect="1"/>
            </p:cNvPicPr>
            <p:nvPr>
              <p:custDataLst>
                <p:tags r:id="rId11"/>
              </p:custDataLst>
            </p:nvPr>
          </p:nvPicPr>
          <p:blipFill>
            <a:blip r:embed="rId28"/>
            <a:stretch>
              <a:fillRect/>
            </a:stretch>
          </p:blipFill>
          <p:spPr>
            <a:xfrm>
              <a:off x="6129375" y="1850074"/>
              <a:ext cx="216408" cy="216408"/>
            </a:xfrm>
            <a:prstGeom prst="rect">
              <a:avLst/>
            </a:prstGeom>
          </p:spPr>
        </p:pic>
        <p:pic>
          <p:nvPicPr>
            <p:cNvPr id="18" name="Image 11" descr="preencoded.png">
              <a:extLst>
                <a:ext uri="{FF2B5EF4-FFF2-40B4-BE49-F238E27FC236}">
                  <a16:creationId xmlns:a16="http://schemas.microsoft.com/office/drawing/2014/main" id="{4D3367C1-8B3E-33A0-A31E-5ABD9D5E71D3}"/>
                </a:ext>
              </a:extLst>
            </p:cNvPr>
            <p:cNvPicPr>
              <a:picLocks noChangeAspect="1"/>
            </p:cNvPicPr>
            <p:nvPr>
              <p:custDataLst>
                <p:tags r:id="rId12"/>
              </p:custDataLst>
            </p:nvPr>
          </p:nvPicPr>
          <p:blipFill>
            <a:blip r:embed="rId31"/>
            <a:stretch>
              <a:fillRect/>
            </a:stretch>
          </p:blipFill>
          <p:spPr>
            <a:xfrm>
              <a:off x="6542709" y="2386132"/>
              <a:ext cx="1094232" cy="228600"/>
            </a:xfrm>
            <a:prstGeom prst="rect">
              <a:avLst/>
            </a:prstGeom>
          </p:spPr>
        </p:pic>
        <p:sp>
          <p:nvSpPr>
            <p:cNvPr id="19" name="Text 0">
              <a:extLst>
                <a:ext uri="{FF2B5EF4-FFF2-40B4-BE49-F238E27FC236}">
                  <a16:creationId xmlns:a16="http://schemas.microsoft.com/office/drawing/2014/main" id="{6A2E79DD-F4A3-5034-19F0-085DBA24D5B5}"/>
                </a:ext>
              </a:extLst>
            </p:cNvPr>
            <p:cNvSpPr/>
            <p:nvPr/>
          </p:nvSpPr>
          <p:spPr>
            <a:xfrm>
              <a:off x="7612365" y="2422266"/>
              <a:ext cx="1478882" cy="206927"/>
            </a:xfrm>
            <a:prstGeom prst="rect">
              <a:avLst/>
            </a:prstGeom>
            <a:noFill/>
            <a:ln/>
          </p:spPr>
          <p:txBody>
            <a:bodyPr wrap="square" lIns="0" tIns="0" rIns="0" bIns="0" rtlCol="0" anchor="t"/>
            <a:lstStyle/>
            <a:p>
              <a:pPr marL="0" indent="0" algn="l">
                <a:lnSpc>
                  <a:spcPct val="97750"/>
                </a:lnSpc>
                <a:buNone/>
              </a:pPr>
              <a:r>
                <a:rPr lang="en-US" sz="1400" b="1" dirty="0">
                  <a:solidFill>
                    <a:srgbClr val="000000"/>
                  </a:solidFill>
                  <a:latin typeface="Arial" pitchFamily="34" charset="0"/>
                  <a:ea typeface="Arial" pitchFamily="34" charset="-122"/>
                  <a:cs typeface="Arial" pitchFamily="34" charset="-120"/>
                </a:rPr>
                <a:t>Gene Expression</a:t>
              </a:r>
              <a:endParaRPr lang="en-US" sz="1400" dirty="0"/>
            </a:p>
          </p:txBody>
        </p:sp>
        <p:sp>
          <p:nvSpPr>
            <p:cNvPr id="20" name="Text 1">
              <a:extLst>
                <a:ext uri="{FF2B5EF4-FFF2-40B4-BE49-F238E27FC236}">
                  <a16:creationId xmlns:a16="http://schemas.microsoft.com/office/drawing/2014/main" id="{1E28C588-4880-8B9A-6A34-250A9887C50D}"/>
                </a:ext>
              </a:extLst>
            </p:cNvPr>
            <p:cNvSpPr/>
            <p:nvPr/>
          </p:nvSpPr>
          <p:spPr>
            <a:xfrm>
              <a:off x="137344" y="2967604"/>
              <a:ext cx="690851" cy="206927"/>
            </a:xfrm>
            <a:prstGeom prst="rect">
              <a:avLst/>
            </a:prstGeom>
            <a:noFill/>
            <a:ln/>
          </p:spPr>
          <p:txBody>
            <a:bodyPr wrap="square" lIns="0" tIns="0" rIns="0" bIns="0" rtlCol="0" anchor="t"/>
            <a:lstStyle/>
            <a:p>
              <a:pPr marL="0" indent="0" algn="l">
                <a:lnSpc>
                  <a:spcPct val="97750"/>
                </a:lnSpc>
                <a:buNone/>
              </a:pPr>
              <a:r>
                <a:rPr lang="en-US" sz="1400" b="1" dirty="0">
                  <a:solidFill>
                    <a:srgbClr val="000000"/>
                  </a:solidFill>
                  <a:latin typeface="Arial" pitchFamily="34" charset="0"/>
                  <a:ea typeface="Arial" pitchFamily="34" charset="-122"/>
                  <a:cs typeface="Arial" pitchFamily="34" charset="-120"/>
                </a:rPr>
                <a:t>Nucleus</a:t>
              </a:r>
              <a:endParaRPr lang="en-US" sz="1400" dirty="0"/>
            </a:p>
          </p:txBody>
        </p:sp>
        <p:sp>
          <p:nvSpPr>
            <p:cNvPr id="21" name="Text 2">
              <a:extLst>
                <a:ext uri="{FF2B5EF4-FFF2-40B4-BE49-F238E27FC236}">
                  <a16:creationId xmlns:a16="http://schemas.microsoft.com/office/drawing/2014/main" id="{087B4F2D-847E-8E79-7A31-2D3DFCD9110B}"/>
                </a:ext>
              </a:extLst>
            </p:cNvPr>
            <p:cNvSpPr/>
            <p:nvPr/>
          </p:nvSpPr>
          <p:spPr>
            <a:xfrm>
              <a:off x="1787152" y="1200135"/>
              <a:ext cx="939337" cy="206927"/>
            </a:xfrm>
            <a:prstGeom prst="rect">
              <a:avLst/>
            </a:prstGeom>
            <a:noFill/>
            <a:ln/>
          </p:spPr>
          <p:txBody>
            <a:bodyPr wrap="square" lIns="0" tIns="0" rIns="0" bIns="0" rtlCol="0" anchor="t"/>
            <a:lstStyle/>
            <a:p>
              <a:pPr marL="0" indent="0" algn="l">
                <a:lnSpc>
                  <a:spcPct val="97750"/>
                </a:lnSpc>
                <a:buNone/>
              </a:pPr>
              <a:r>
                <a:rPr lang="en-US" sz="1400" b="1" dirty="0">
                  <a:solidFill>
                    <a:srgbClr val="000000"/>
                  </a:solidFill>
                  <a:latin typeface="Arial" pitchFamily="34" charset="0"/>
                  <a:ea typeface="Arial" pitchFamily="34" charset="-122"/>
                  <a:cs typeface="Arial" pitchFamily="34" charset="-120"/>
                </a:rPr>
                <a:t>Chromatin </a:t>
              </a:r>
              <a:endParaRPr lang="en-US" sz="1400" dirty="0"/>
            </a:p>
          </p:txBody>
        </p:sp>
        <p:pic>
          <p:nvPicPr>
            <p:cNvPr id="22" name="Image 12" descr="preencoded.png">
              <a:extLst>
                <a:ext uri="{FF2B5EF4-FFF2-40B4-BE49-F238E27FC236}">
                  <a16:creationId xmlns:a16="http://schemas.microsoft.com/office/drawing/2014/main" id="{24604816-2BBB-6647-4CA4-B75D3BBC03D6}"/>
                </a:ext>
              </a:extLst>
            </p:cNvPr>
            <p:cNvPicPr>
              <a:picLocks noChangeAspect="1"/>
            </p:cNvPicPr>
            <p:nvPr>
              <p:custDataLst>
                <p:tags r:id="rId13"/>
              </p:custDataLst>
            </p:nvPr>
          </p:nvPicPr>
          <p:blipFill>
            <a:blip r:embed="rId32"/>
            <a:stretch>
              <a:fillRect/>
            </a:stretch>
          </p:blipFill>
          <p:spPr>
            <a:xfrm>
              <a:off x="1476445" y="1254591"/>
              <a:ext cx="387096" cy="396240"/>
            </a:xfrm>
            <a:prstGeom prst="rect">
              <a:avLst/>
            </a:prstGeom>
          </p:spPr>
        </p:pic>
        <p:sp>
          <p:nvSpPr>
            <p:cNvPr id="23" name="Text 3">
              <a:extLst>
                <a:ext uri="{FF2B5EF4-FFF2-40B4-BE49-F238E27FC236}">
                  <a16:creationId xmlns:a16="http://schemas.microsoft.com/office/drawing/2014/main" id="{CB6818E3-D167-4E0B-83FA-C6CAFAD7C225}"/>
                </a:ext>
              </a:extLst>
            </p:cNvPr>
            <p:cNvSpPr/>
            <p:nvPr/>
          </p:nvSpPr>
          <p:spPr>
            <a:xfrm>
              <a:off x="2155079" y="1879665"/>
              <a:ext cx="1418147" cy="378805"/>
            </a:xfrm>
            <a:prstGeom prst="rect">
              <a:avLst/>
            </a:prstGeom>
            <a:noFill/>
            <a:ln/>
          </p:spPr>
          <p:txBody>
            <a:bodyPr wrap="square" lIns="0" tIns="0" rIns="0" bIns="0" rtlCol="0" anchor="t"/>
            <a:lstStyle/>
            <a:p>
              <a:pPr marL="0" indent="0" algn="ctr">
                <a:lnSpc>
                  <a:spcPct val="97750"/>
                </a:lnSpc>
                <a:buNone/>
              </a:pPr>
              <a:r>
                <a:rPr lang="en-US" sz="1400" b="1" dirty="0">
                  <a:solidFill>
                    <a:srgbClr val="000000"/>
                  </a:solidFill>
                  <a:latin typeface="Arial" pitchFamily="34" charset="0"/>
                  <a:ea typeface="Arial" pitchFamily="34" charset="-122"/>
                  <a:cs typeface="Arial" pitchFamily="34" charset="-120"/>
                </a:rPr>
                <a:t>Nucleosomes</a:t>
              </a:r>
              <a:endParaRPr lang="en-US" sz="1400" dirty="0"/>
            </a:p>
            <a:p>
              <a:pPr marL="0" indent="0" algn="ctr">
                <a:lnSpc>
                  <a:spcPct val="97750"/>
                </a:lnSpc>
                <a:buNone/>
              </a:pPr>
              <a:r>
                <a:rPr lang="en-US" sz="1400" b="1" dirty="0">
                  <a:solidFill>
                    <a:srgbClr val="000000"/>
                  </a:solidFill>
                  <a:latin typeface="Arial" pitchFamily="34" charset="0"/>
                  <a:ea typeface="Arial" pitchFamily="34" charset="-122"/>
                  <a:cs typeface="Arial" pitchFamily="34" charset="-120"/>
                </a:rPr>
                <a:t>(Histones+ DNA)</a:t>
              </a:r>
              <a:endParaRPr lang="en-US" sz="1400" dirty="0"/>
            </a:p>
          </p:txBody>
        </p:sp>
        <p:pic>
          <p:nvPicPr>
            <p:cNvPr id="24" name="Image 13" descr="preencoded.png">
              <a:extLst>
                <a:ext uri="{FF2B5EF4-FFF2-40B4-BE49-F238E27FC236}">
                  <a16:creationId xmlns:a16="http://schemas.microsoft.com/office/drawing/2014/main" id="{C18C618B-09E0-1115-9F07-4325D8164EED}"/>
                </a:ext>
              </a:extLst>
            </p:cNvPr>
            <p:cNvPicPr>
              <a:picLocks noChangeAspect="1"/>
            </p:cNvPicPr>
            <p:nvPr>
              <p:custDataLst>
                <p:tags r:id="rId14"/>
              </p:custDataLst>
            </p:nvPr>
          </p:nvPicPr>
          <p:blipFill>
            <a:blip r:embed="rId33"/>
            <a:stretch>
              <a:fillRect/>
            </a:stretch>
          </p:blipFill>
          <p:spPr>
            <a:xfrm>
              <a:off x="6836314" y="1900992"/>
              <a:ext cx="618744" cy="518160"/>
            </a:xfrm>
            <a:prstGeom prst="rect">
              <a:avLst/>
            </a:prstGeom>
          </p:spPr>
        </p:pic>
        <p:sp>
          <p:nvSpPr>
            <p:cNvPr id="25" name="Text 4">
              <a:extLst>
                <a:ext uri="{FF2B5EF4-FFF2-40B4-BE49-F238E27FC236}">
                  <a16:creationId xmlns:a16="http://schemas.microsoft.com/office/drawing/2014/main" id="{53D08343-B2A6-BF72-57F4-0E3C77608964}"/>
                </a:ext>
              </a:extLst>
            </p:cNvPr>
            <p:cNvSpPr/>
            <p:nvPr/>
          </p:nvSpPr>
          <p:spPr>
            <a:xfrm>
              <a:off x="6896223" y="1744385"/>
              <a:ext cx="441398" cy="206927"/>
            </a:xfrm>
            <a:prstGeom prst="rect">
              <a:avLst/>
            </a:prstGeom>
            <a:noFill/>
            <a:ln/>
          </p:spPr>
          <p:txBody>
            <a:bodyPr wrap="square" lIns="0" tIns="0" rIns="0" bIns="0" rtlCol="0" anchor="t"/>
            <a:lstStyle/>
            <a:p>
              <a:pPr marL="0" indent="0" algn="ctr">
                <a:lnSpc>
                  <a:spcPct val="97750"/>
                </a:lnSpc>
                <a:buNone/>
              </a:pPr>
              <a:r>
                <a:rPr lang="en-US" sz="1400" b="1" dirty="0">
                  <a:solidFill>
                    <a:srgbClr val="FF0000"/>
                  </a:solidFill>
                  <a:latin typeface="Arial" pitchFamily="34" charset="0"/>
                  <a:ea typeface="Arial" pitchFamily="34" charset="-122"/>
                  <a:cs typeface="Arial" pitchFamily="34" charset="-120"/>
                </a:rPr>
                <a:t>OFF</a:t>
              </a:r>
              <a:endParaRPr lang="en-US" sz="1400" dirty="0"/>
            </a:p>
          </p:txBody>
        </p:sp>
        <p:pic>
          <p:nvPicPr>
            <p:cNvPr id="26" name="Image 14" descr="preencoded.png">
              <a:extLst>
                <a:ext uri="{FF2B5EF4-FFF2-40B4-BE49-F238E27FC236}">
                  <a16:creationId xmlns:a16="http://schemas.microsoft.com/office/drawing/2014/main" id="{CAA68BEA-4E6D-9122-AE01-2733E57732E1}"/>
                </a:ext>
              </a:extLst>
            </p:cNvPr>
            <p:cNvPicPr>
              <a:picLocks noChangeAspect="1"/>
            </p:cNvPicPr>
            <p:nvPr>
              <p:custDataLst>
                <p:tags r:id="rId15"/>
              </p:custDataLst>
            </p:nvPr>
          </p:nvPicPr>
          <p:blipFill>
            <a:blip r:embed="rId34"/>
            <a:stretch>
              <a:fillRect/>
            </a:stretch>
          </p:blipFill>
          <p:spPr>
            <a:xfrm>
              <a:off x="6831238" y="2545587"/>
              <a:ext cx="664464" cy="515112"/>
            </a:xfrm>
            <a:prstGeom prst="rect">
              <a:avLst/>
            </a:prstGeom>
          </p:spPr>
        </p:pic>
        <p:sp>
          <p:nvSpPr>
            <p:cNvPr id="27" name="Text 5">
              <a:extLst>
                <a:ext uri="{FF2B5EF4-FFF2-40B4-BE49-F238E27FC236}">
                  <a16:creationId xmlns:a16="http://schemas.microsoft.com/office/drawing/2014/main" id="{A9581FEE-18CA-9696-45D6-154641A4E98D}"/>
                </a:ext>
              </a:extLst>
            </p:cNvPr>
            <p:cNvSpPr/>
            <p:nvPr/>
          </p:nvSpPr>
          <p:spPr>
            <a:xfrm>
              <a:off x="6944273" y="3135354"/>
              <a:ext cx="441398" cy="206927"/>
            </a:xfrm>
            <a:prstGeom prst="rect">
              <a:avLst/>
            </a:prstGeom>
            <a:noFill/>
            <a:ln/>
          </p:spPr>
          <p:txBody>
            <a:bodyPr wrap="square" lIns="0" tIns="0" rIns="0" bIns="0" rtlCol="0" anchor="t"/>
            <a:lstStyle/>
            <a:p>
              <a:pPr marL="0" indent="0" algn="ctr">
                <a:lnSpc>
                  <a:spcPct val="97750"/>
                </a:lnSpc>
                <a:buNone/>
              </a:pPr>
              <a:r>
                <a:rPr lang="en-US" sz="1400" b="1" dirty="0">
                  <a:solidFill>
                    <a:srgbClr val="5AAA46"/>
                  </a:solidFill>
                  <a:latin typeface="Arial" pitchFamily="34" charset="0"/>
                  <a:ea typeface="Arial" pitchFamily="34" charset="-122"/>
                  <a:cs typeface="Arial" pitchFamily="34" charset="-120"/>
                </a:rPr>
                <a:t>ON</a:t>
              </a:r>
              <a:endParaRPr lang="en-US" sz="1400" dirty="0"/>
            </a:p>
          </p:txBody>
        </p:sp>
        <p:pic>
          <p:nvPicPr>
            <p:cNvPr id="28" name="Image 15" descr="preencoded.png">
              <a:extLst>
                <a:ext uri="{FF2B5EF4-FFF2-40B4-BE49-F238E27FC236}">
                  <a16:creationId xmlns:a16="http://schemas.microsoft.com/office/drawing/2014/main" id="{7919EF35-00C2-AAA3-E10E-2FD6295BB643}"/>
                </a:ext>
              </a:extLst>
            </p:cNvPr>
            <p:cNvPicPr>
              <a:picLocks noChangeAspect="1"/>
            </p:cNvPicPr>
            <p:nvPr>
              <p:custDataLst>
                <p:tags r:id="rId16"/>
              </p:custDataLst>
            </p:nvPr>
          </p:nvPicPr>
          <p:blipFill>
            <a:blip r:embed="rId35"/>
            <a:stretch>
              <a:fillRect/>
            </a:stretch>
          </p:blipFill>
          <p:spPr>
            <a:xfrm>
              <a:off x="4729979" y="1971244"/>
              <a:ext cx="298704" cy="393192"/>
            </a:xfrm>
            <a:prstGeom prst="rect">
              <a:avLst/>
            </a:prstGeom>
          </p:spPr>
        </p:pic>
        <p:pic>
          <p:nvPicPr>
            <p:cNvPr id="29" name="Image 16" descr="preencoded.png">
              <a:extLst>
                <a:ext uri="{FF2B5EF4-FFF2-40B4-BE49-F238E27FC236}">
                  <a16:creationId xmlns:a16="http://schemas.microsoft.com/office/drawing/2014/main" id="{B537CD34-5C89-0C96-0992-E103C71433C4}"/>
                </a:ext>
              </a:extLst>
            </p:cNvPr>
            <p:cNvPicPr>
              <a:picLocks noChangeAspect="1"/>
            </p:cNvPicPr>
            <p:nvPr>
              <p:custDataLst>
                <p:tags r:id="rId17"/>
              </p:custDataLst>
            </p:nvPr>
          </p:nvPicPr>
          <p:blipFill>
            <a:blip r:embed="rId36"/>
            <a:stretch>
              <a:fillRect/>
            </a:stretch>
          </p:blipFill>
          <p:spPr>
            <a:xfrm>
              <a:off x="4845607" y="1561835"/>
              <a:ext cx="530352" cy="347472"/>
            </a:xfrm>
            <a:prstGeom prst="rect">
              <a:avLst/>
            </a:prstGeom>
          </p:spPr>
        </p:pic>
        <p:pic>
          <p:nvPicPr>
            <p:cNvPr id="30" name="Image 17" descr="preencoded.png">
              <a:extLst>
                <a:ext uri="{FF2B5EF4-FFF2-40B4-BE49-F238E27FC236}">
                  <a16:creationId xmlns:a16="http://schemas.microsoft.com/office/drawing/2014/main" id="{E78851F2-3A6A-4DBC-BDFD-01D349CDC284}"/>
                </a:ext>
              </a:extLst>
            </p:cNvPr>
            <p:cNvPicPr>
              <a:picLocks noChangeAspect="1"/>
            </p:cNvPicPr>
            <p:nvPr>
              <p:custDataLst>
                <p:tags r:id="rId18"/>
              </p:custDataLst>
            </p:nvPr>
          </p:nvPicPr>
          <p:blipFill>
            <a:blip r:embed="rId37"/>
            <a:stretch>
              <a:fillRect/>
            </a:stretch>
          </p:blipFill>
          <p:spPr>
            <a:xfrm>
              <a:off x="5222801" y="1702132"/>
              <a:ext cx="225552" cy="289560"/>
            </a:xfrm>
            <a:prstGeom prst="rect">
              <a:avLst/>
            </a:prstGeom>
          </p:spPr>
        </p:pic>
        <p:pic>
          <p:nvPicPr>
            <p:cNvPr id="31" name="Image 18" descr="preencoded.png">
              <a:extLst>
                <a:ext uri="{FF2B5EF4-FFF2-40B4-BE49-F238E27FC236}">
                  <a16:creationId xmlns:a16="http://schemas.microsoft.com/office/drawing/2014/main" id="{5C62B151-80EF-4A4D-955A-77D1916F6761}"/>
                </a:ext>
              </a:extLst>
            </p:cNvPr>
            <p:cNvPicPr>
              <a:picLocks noChangeAspect="1"/>
            </p:cNvPicPr>
            <p:nvPr>
              <p:custDataLst>
                <p:tags r:id="rId19"/>
              </p:custDataLst>
            </p:nvPr>
          </p:nvPicPr>
          <p:blipFill>
            <a:blip r:embed="rId38"/>
            <a:stretch>
              <a:fillRect/>
            </a:stretch>
          </p:blipFill>
          <p:spPr>
            <a:xfrm>
              <a:off x="5400700" y="1796329"/>
              <a:ext cx="530352" cy="347472"/>
            </a:xfrm>
            <a:prstGeom prst="rect">
              <a:avLst/>
            </a:prstGeom>
          </p:spPr>
        </p:pic>
        <p:pic>
          <p:nvPicPr>
            <p:cNvPr id="32" name="Image 19" descr="preencoded.png">
              <a:extLst>
                <a:ext uri="{FF2B5EF4-FFF2-40B4-BE49-F238E27FC236}">
                  <a16:creationId xmlns:a16="http://schemas.microsoft.com/office/drawing/2014/main" id="{357DD80E-C051-66BC-E614-9300F56DF09E}"/>
                </a:ext>
              </a:extLst>
            </p:cNvPr>
            <p:cNvPicPr>
              <a:picLocks noChangeAspect="1"/>
            </p:cNvPicPr>
            <p:nvPr>
              <p:custDataLst>
                <p:tags r:id="rId20"/>
              </p:custDataLst>
            </p:nvPr>
          </p:nvPicPr>
          <p:blipFill>
            <a:blip r:embed="rId39"/>
            <a:stretch>
              <a:fillRect/>
            </a:stretch>
          </p:blipFill>
          <p:spPr>
            <a:xfrm>
              <a:off x="5703479" y="1976184"/>
              <a:ext cx="286512" cy="332232"/>
            </a:xfrm>
            <a:prstGeom prst="rect">
              <a:avLst/>
            </a:prstGeom>
          </p:spPr>
        </p:pic>
        <p:sp>
          <p:nvSpPr>
            <p:cNvPr id="33" name="Text 6">
              <a:extLst>
                <a:ext uri="{FF2B5EF4-FFF2-40B4-BE49-F238E27FC236}">
                  <a16:creationId xmlns:a16="http://schemas.microsoft.com/office/drawing/2014/main" id="{CFA4DBD2-5D3C-D449-F9FD-D69E15F076A4}"/>
                </a:ext>
              </a:extLst>
            </p:cNvPr>
            <p:cNvSpPr/>
            <p:nvPr/>
          </p:nvSpPr>
          <p:spPr>
            <a:xfrm>
              <a:off x="4752689" y="2663806"/>
              <a:ext cx="1786971" cy="403605"/>
            </a:xfrm>
            <a:prstGeom prst="rect">
              <a:avLst/>
            </a:prstGeom>
            <a:noFill/>
            <a:ln/>
          </p:spPr>
          <p:txBody>
            <a:bodyPr wrap="square" lIns="0" tIns="0" rIns="0" bIns="0" rtlCol="0" anchor="t"/>
            <a:lstStyle/>
            <a:p>
              <a:pPr marL="0" indent="0" algn="ctr">
                <a:lnSpc>
                  <a:spcPct val="97750"/>
                </a:lnSpc>
                <a:buNone/>
              </a:pPr>
              <a:r>
                <a:rPr lang="en-US" sz="1400" b="1" dirty="0">
                  <a:solidFill>
                    <a:srgbClr val="000000"/>
                  </a:solidFill>
                  <a:latin typeface="Arial" pitchFamily="34" charset="0"/>
                  <a:ea typeface="Arial" pitchFamily="34" charset="-122"/>
                  <a:cs typeface="Arial" pitchFamily="34" charset="-120"/>
                </a:rPr>
                <a:t>Histone Readers, Writers, and Erasers</a:t>
              </a:r>
              <a:endParaRPr lang="en-US" sz="1400" dirty="0"/>
            </a:p>
          </p:txBody>
        </p:sp>
        <p:sp>
          <p:nvSpPr>
            <p:cNvPr id="34" name="Text 7">
              <a:extLst>
                <a:ext uri="{FF2B5EF4-FFF2-40B4-BE49-F238E27FC236}">
                  <a16:creationId xmlns:a16="http://schemas.microsoft.com/office/drawing/2014/main" id="{5600C3D7-5AE0-B791-76F1-EE5AB567AF1D}"/>
                </a:ext>
              </a:extLst>
            </p:cNvPr>
            <p:cNvSpPr/>
            <p:nvPr/>
          </p:nvSpPr>
          <p:spPr>
            <a:xfrm>
              <a:off x="5448505" y="1385095"/>
              <a:ext cx="1786971" cy="403605"/>
            </a:xfrm>
            <a:prstGeom prst="rect">
              <a:avLst/>
            </a:prstGeom>
            <a:noFill/>
            <a:ln/>
          </p:spPr>
          <p:txBody>
            <a:bodyPr wrap="square" lIns="0" tIns="0" rIns="0" bIns="0" rtlCol="0" anchor="t"/>
            <a:lstStyle/>
            <a:p>
              <a:pPr marL="0" indent="0" algn="ctr">
                <a:lnSpc>
                  <a:spcPct val="97750"/>
                </a:lnSpc>
                <a:buNone/>
              </a:pPr>
              <a:r>
                <a:rPr lang="en-US" sz="1400" b="1" dirty="0">
                  <a:solidFill>
                    <a:srgbClr val="000000"/>
                  </a:solidFill>
                  <a:latin typeface="Arial" pitchFamily="34" charset="0"/>
                  <a:ea typeface="Arial" pitchFamily="34" charset="-122"/>
                  <a:cs typeface="Arial" pitchFamily="34" charset="-120"/>
                </a:rPr>
                <a:t>Chromatin </a:t>
              </a:r>
              <a:endParaRPr lang="en-US" sz="1400" dirty="0"/>
            </a:p>
            <a:p>
              <a:pPr marL="0" indent="0" algn="ctr">
                <a:lnSpc>
                  <a:spcPct val="97750"/>
                </a:lnSpc>
                <a:buNone/>
              </a:pPr>
              <a:r>
                <a:rPr lang="en-US" sz="1400" b="1" dirty="0">
                  <a:solidFill>
                    <a:srgbClr val="000000"/>
                  </a:solidFill>
                  <a:latin typeface="Arial" pitchFamily="34" charset="0"/>
                  <a:ea typeface="Arial" pitchFamily="34" charset="-122"/>
                  <a:cs typeface="Arial" pitchFamily="34" charset="-120"/>
                </a:rPr>
                <a:t>Remodeling</a:t>
              </a:r>
              <a:endParaRPr lang="en-US" sz="1400" dirty="0"/>
            </a:p>
          </p:txBody>
        </p:sp>
        <p:pic>
          <p:nvPicPr>
            <p:cNvPr id="35" name="Image 20" descr="preencoded.png">
              <a:extLst>
                <a:ext uri="{FF2B5EF4-FFF2-40B4-BE49-F238E27FC236}">
                  <a16:creationId xmlns:a16="http://schemas.microsoft.com/office/drawing/2014/main" id="{FB297740-DFF2-DFE5-3C33-98E6B4CF123F}"/>
                </a:ext>
              </a:extLst>
            </p:cNvPr>
            <p:cNvPicPr>
              <a:picLocks noChangeAspect="1"/>
            </p:cNvPicPr>
            <p:nvPr>
              <p:custDataLst>
                <p:tags r:id="rId21"/>
              </p:custDataLst>
            </p:nvPr>
          </p:nvPicPr>
          <p:blipFill>
            <a:blip r:embed="rId40"/>
            <a:stretch>
              <a:fillRect/>
            </a:stretch>
          </p:blipFill>
          <p:spPr>
            <a:xfrm>
              <a:off x="6204759" y="1696767"/>
              <a:ext cx="411480" cy="423672"/>
            </a:xfrm>
            <a:prstGeom prst="rect">
              <a:avLst/>
            </a:prstGeom>
          </p:spPr>
        </p:pic>
      </p:grpSp>
    </p:spTree>
    <p:extLst>
      <p:ext uri="{BB962C8B-B14F-4D97-AF65-F5344CB8AC3E}">
        <p14:creationId xmlns:p14="http://schemas.microsoft.com/office/powerpoint/2010/main" val="426857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527252" y="58058"/>
            <a:ext cx="9576175" cy="4628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Dynamic Regulatory Changes in Development</a:t>
            </a:r>
          </a:p>
        </p:txBody>
      </p:sp>
      <p:sp>
        <p:nvSpPr>
          <p:cNvPr id="10" name="TextBox 9">
            <a:extLst>
              <a:ext uri="{FF2B5EF4-FFF2-40B4-BE49-F238E27FC236}">
                <a16:creationId xmlns:a16="http://schemas.microsoft.com/office/drawing/2014/main" id="{3F630D04-D815-9A66-71BC-BE01F53693C9}"/>
              </a:ext>
            </a:extLst>
          </p:cNvPr>
          <p:cNvSpPr txBox="1"/>
          <p:nvPr/>
        </p:nvSpPr>
        <p:spPr>
          <a:xfrm>
            <a:off x="219008" y="1669157"/>
            <a:ext cx="5124888" cy="2862322"/>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Epigenomic regulation contributes to the complexity of biology by driving developmental event and differentiation. </a:t>
            </a:r>
          </a:p>
          <a:p>
            <a:pPr marL="285750" indent="-285750">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This</a:t>
            </a:r>
            <a:r>
              <a:rPr lang="en-US" b="0" i="0" dirty="0">
                <a:solidFill>
                  <a:srgbClr val="000000"/>
                </a:solidFill>
                <a:effectLst/>
                <a:latin typeface="Arial" panose="020B0604020202020204" pitchFamily="34" charset="0"/>
                <a:cs typeface="Arial" panose="020B0604020202020204" pitchFamily="34" charset="0"/>
              </a:rPr>
              <a:t> enable cells with the same DNA to take on unique identities and form diverse tissue and organ types. </a:t>
            </a:r>
          </a:p>
          <a:p>
            <a:pPr marL="285750" indent="-285750">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a:t>
            </a:r>
            <a:r>
              <a:rPr lang="en-US" b="0" i="0" dirty="0">
                <a:solidFill>
                  <a:srgbClr val="000000"/>
                </a:solidFill>
                <a:effectLst/>
                <a:latin typeface="Arial" panose="020B0604020202020204" pitchFamily="34" charset="0"/>
                <a:cs typeface="Arial" panose="020B0604020202020204" pitchFamily="34" charset="0"/>
              </a:rPr>
              <a:t>his can also drive the cellular heterogeneity that promotes complex disease biology.</a:t>
            </a:r>
          </a:p>
        </p:txBody>
      </p:sp>
      <p:pic>
        <p:nvPicPr>
          <p:cNvPr id="3" name="Picture 2" descr="A diagram of a gene sequence&#10;&#10;Description automatically generated with medium confidence">
            <a:extLst>
              <a:ext uri="{FF2B5EF4-FFF2-40B4-BE49-F238E27FC236}">
                <a16:creationId xmlns:a16="http://schemas.microsoft.com/office/drawing/2014/main" id="{352275FB-0C5F-7079-E401-8363078FB059}"/>
              </a:ext>
            </a:extLst>
          </p:cNvPr>
          <p:cNvPicPr>
            <a:picLocks noChangeAspect="1"/>
          </p:cNvPicPr>
          <p:nvPr/>
        </p:nvPicPr>
        <p:blipFill>
          <a:blip r:embed="rId2"/>
          <a:stretch>
            <a:fillRect/>
          </a:stretch>
        </p:blipFill>
        <p:spPr>
          <a:xfrm>
            <a:off x="5704114" y="893573"/>
            <a:ext cx="4960038" cy="5385460"/>
          </a:xfrm>
          <a:prstGeom prst="rect">
            <a:avLst/>
          </a:prstGeom>
        </p:spPr>
      </p:pic>
      <p:sp>
        <p:nvSpPr>
          <p:cNvPr id="7" name="TextBox 6">
            <a:extLst>
              <a:ext uri="{FF2B5EF4-FFF2-40B4-BE49-F238E27FC236}">
                <a16:creationId xmlns:a16="http://schemas.microsoft.com/office/drawing/2014/main" id="{D4AAE935-EB0D-FDAF-ECD0-3B88A2FCFC7A}"/>
              </a:ext>
            </a:extLst>
          </p:cNvPr>
          <p:cNvSpPr txBox="1"/>
          <p:nvPr/>
        </p:nvSpPr>
        <p:spPr>
          <a:xfrm>
            <a:off x="8259701" y="6455134"/>
            <a:ext cx="2404451" cy="276999"/>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Sherma</a:t>
            </a:r>
            <a:r>
              <a:rPr lang="en-US" sz="1200" dirty="0">
                <a:latin typeface="Arial" panose="020B0604020202020204" pitchFamily="34" charset="0"/>
                <a:cs typeface="Arial" panose="020B0604020202020204" pitchFamily="34" charset="0"/>
              </a:rPr>
              <a:t> et al., 2018</a:t>
            </a:r>
          </a:p>
        </p:txBody>
      </p:sp>
    </p:spTree>
    <p:extLst>
      <p:ext uri="{BB962C8B-B14F-4D97-AF65-F5344CB8AC3E}">
        <p14:creationId xmlns:p14="http://schemas.microsoft.com/office/powerpoint/2010/main" val="62241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4DA304-789A-35D8-C722-71153471F3E7}"/>
              </a:ext>
            </a:extLst>
          </p:cNvPr>
          <p:cNvSpPr txBox="1"/>
          <p:nvPr/>
        </p:nvSpPr>
        <p:spPr>
          <a:xfrm>
            <a:off x="1338942" y="891740"/>
            <a:ext cx="8553203" cy="563231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RNA and DNA molecules can be sequenced in a high throughput manner.</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Elucidating what genes are expressed and their relative time course and/or localization allows to determine their biological role in a specific cell or pathway or disease.  </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Several methods have been developed to study the transcriptome, relying on generating complementary DNA from mRNA templates using reverse transcriptase.</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The cDNA can be used as a probe to hybridize with a specific gene sequence (</a:t>
            </a:r>
            <a:r>
              <a:rPr lang="en-US" b="1" dirty="0">
                <a:solidFill>
                  <a:srgbClr val="000000"/>
                </a:solidFill>
                <a:latin typeface="Arial" panose="020B0604020202020204" pitchFamily="34" charset="0"/>
                <a:cs typeface="Arial" panose="020B0604020202020204" pitchFamily="34" charset="0"/>
              </a:rPr>
              <a:t>microarray and in situ hybridization</a:t>
            </a:r>
            <a:r>
              <a:rPr lang="en-US" dirty="0">
                <a:solidFill>
                  <a:srgbClr val="000000"/>
                </a:solidFill>
                <a:latin typeface="Arial" panose="020B0604020202020204" pitchFamily="34" charset="0"/>
                <a:cs typeface="Arial" panose="020B0604020202020204" pitchFamily="34" charset="0"/>
              </a:rPr>
              <a:t>) or amplified by PCR and sequenced (</a:t>
            </a:r>
            <a:r>
              <a:rPr lang="en-US" b="1" dirty="0">
                <a:solidFill>
                  <a:srgbClr val="000000"/>
                </a:solidFill>
                <a:latin typeface="Arial" panose="020B0604020202020204" pitchFamily="34" charset="0"/>
                <a:cs typeface="Arial" panose="020B0604020202020204" pitchFamily="34" charset="0"/>
              </a:rPr>
              <a:t>RNA seq</a:t>
            </a:r>
            <a:r>
              <a:rPr lang="en-US" dirty="0">
                <a:solidFill>
                  <a:srgbClr val="000000"/>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Study of the Transcriptome</a:t>
            </a:r>
          </a:p>
        </p:txBody>
      </p:sp>
      <p:pic>
        <p:nvPicPr>
          <p:cNvPr id="3" name="Picture 2" descr="A circle with arrows and a circle with arrows&#10;&#10;Description automatically generated with medium confidence">
            <a:extLst>
              <a:ext uri="{FF2B5EF4-FFF2-40B4-BE49-F238E27FC236}">
                <a16:creationId xmlns:a16="http://schemas.microsoft.com/office/drawing/2014/main" id="{DD4BA7DF-B5A8-0550-A284-A5B18EBAC468}"/>
              </a:ext>
            </a:extLst>
          </p:cNvPr>
          <p:cNvPicPr>
            <a:picLocks noChangeAspect="1"/>
          </p:cNvPicPr>
          <p:nvPr/>
        </p:nvPicPr>
        <p:blipFill>
          <a:blip r:embed="rId2"/>
          <a:stretch>
            <a:fillRect/>
          </a:stretch>
        </p:blipFill>
        <p:spPr>
          <a:xfrm>
            <a:off x="3095832" y="3672270"/>
            <a:ext cx="4836885" cy="1571035"/>
          </a:xfrm>
          <a:prstGeom prst="rect">
            <a:avLst/>
          </a:prstGeom>
        </p:spPr>
      </p:pic>
    </p:spTree>
    <p:extLst>
      <p:ext uri="{BB962C8B-B14F-4D97-AF65-F5344CB8AC3E}">
        <p14:creationId xmlns:p14="http://schemas.microsoft.com/office/powerpoint/2010/main" val="51695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Microarray</a:t>
            </a:r>
          </a:p>
        </p:txBody>
      </p:sp>
      <p:pic>
        <p:nvPicPr>
          <p:cNvPr id="8" name="Picture 7" descr="A diagram of a couple of objects&#10;&#10;Description automatically generated">
            <a:extLst>
              <a:ext uri="{FF2B5EF4-FFF2-40B4-BE49-F238E27FC236}">
                <a16:creationId xmlns:a16="http://schemas.microsoft.com/office/drawing/2014/main" id="{7AD44F71-EB21-24A2-958E-96DAA8732F91}"/>
              </a:ext>
            </a:extLst>
          </p:cNvPr>
          <p:cNvPicPr>
            <a:picLocks noChangeAspect="1"/>
          </p:cNvPicPr>
          <p:nvPr/>
        </p:nvPicPr>
        <p:blipFill>
          <a:blip r:embed="rId2"/>
          <a:stretch>
            <a:fillRect/>
          </a:stretch>
        </p:blipFill>
        <p:spPr>
          <a:xfrm>
            <a:off x="903861" y="647548"/>
            <a:ext cx="9874627" cy="2180112"/>
          </a:xfrm>
          <a:prstGeom prst="rect">
            <a:avLst/>
          </a:prstGeom>
        </p:spPr>
      </p:pic>
      <p:sp>
        <p:nvSpPr>
          <p:cNvPr id="11" name="TextBox 10">
            <a:extLst>
              <a:ext uri="{FF2B5EF4-FFF2-40B4-BE49-F238E27FC236}">
                <a16:creationId xmlns:a16="http://schemas.microsoft.com/office/drawing/2014/main" id="{24785587-F59E-2F0E-649F-4376EB02F26E}"/>
              </a:ext>
            </a:extLst>
          </p:cNvPr>
          <p:cNvSpPr txBox="1"/>
          <p:nvPr/>
        </p:nvSpPr>
        <p:spPr>
          <a:xfrm>
            <a:off x="1059377" y="2827660"/>
            <a:ext cx="10073246" cy="4524315"/>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A</a:t>
            </a:r>
            <a:r>
              <a:rPr lang="en-US" dirty="0">
                <a:effectLst/>
                <a:latin typeface="Arial" panose="020B0604020202020204" pitchFamily="34" charset="0"/>
              </a:rPr>
              <a:t> collection of microscopic DNA spots or probes attached to a solid surface (membrane or glass). The probes are designed to bind to the mRNA of interest.</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effectLst/>
                <a:latin typeface="Arial" panose="020B0604020202020204" pitchFamily="34" charset="0"/>
              </a:rPr>
              <a:t>Probe-target hybridization is usually detected and quantified by detection of fluorophore-or chemiluminescence-labeled targets to determine relative abundance of target sequences. </a:t>
            </a:r>
          </a:p>
          <a:p>
            <a:pPr marL="285750" indent="-285750">
              <a:buFont typeface="Arial" panose="020B0604020202020204" pitchFamily="34" charset="0"/>
              <a:buChar char="•"/>
            </a:pPr>
            <a:endParaRPr lang="en-US" dirty="0">
              <a:effectLst/>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a:t>
            </a:r>
            <a:r>
              <a:rPr lang="en-US" dirty="0">
                <a:effectLst/>
                <a:latin typeface="Arial" panose="020B0604020202020204" pitchFamily="34" charset="0"/>
              </a:rPr>
              <a:t>he microarrays are scanned by a machine that uses a laser to excite the dye and measures the emission levels with a detector. Raw data is normalized and compared between 2 samples. </a:t>
            </a:r>
            <a:endParaRPr lang="en-US" dirty="0">
              <a:latin typeface="Arial" panose="020B0604020202020204" pitchFamily="34" charset="0"/>
            </a:endParaRPr>
          </a:p>
          <a:p>
            <a:pPr marL="285750" indent="-285750">
              <a:buFont typeface="Arial" panose="020B0604020202020204" pitchFamily="34" charset="0"/>
              <a:buChar char="•"/>
            </a:pPr>
            <a:endParaRPr lang="en-US" dirty="0">
              <a:effectLst/>
              <a:latin typeface="Arial" panose="020B0604020202020204" pitchFamily="34" charset="0"/>
            </a:endParaRPr>
          </a:p>
          <a:p>
            <a:pPr marL="285750" indent="-285750">
              <a:buFont typeface="Arial" panose="020B0604020202020204" pitchFamily="34" charset="0"/>
              <a:buChar char="•"/>
            </a:pPr>
            <a:r>
              <a:rPr lang="en-US" dirty="0">
                <a:effectLst/>
                <a:latin typeface="Arial" panose="020B0604020202020204" pitchFamily="34" charset="0"/>
              </a:rPr>
              <a:t>Main limitations are a reference genome and transcriptome need to be available and you’re limited to preselected probes.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effectLst/>
                <a:latin typeface="Arial" panose="020B0604020202020204" pitchFamily="34" charset="0"/>
              </a:rPr>
              <a:t>Sensitivity as gene expression measurement is also  limited by background at the low end and signal saturation at the high end. </a:t>
            </a:r>
          </a:p>
          <a:p>
            <a:pPr marL="285750" indent="-285750">
              <a:buFont typeface="Arial" panose="020B0604020202020204" pitchFamily="34" charset="0"/>
              <a:buChar char="•"/>
            </a:pPr>
            <a:endParaRPr lang="en-US" dirty="0">
              <a:effectLst/>
              <a:latin typeface="Arial" panose="020B0604020202020204" pitchFamily="34" charset="0"/>
            </a:endParaRPr>
          </a:p>
          <a:p>
            <a:pPr marL="285750" indent="-285750">
              <a:buFont typeface="Arial" panose="020B0604020202020204" pitchFamily="34" charset="0"/>
              <a:buChar char="•"/>
            </a:pPr>
            <a:endParaRPr lang="en-US" dirty="0">
              <a:effectLst/>
              <a:latin typeface="Arial" panose="020B0604020202020204" pitchFamily="34" charset="0"/>
            </a:endParaRPr>
          </a:p>
        </p:txBody>
      </p:sp>
    </p:spTree>
    <p:extLst>
      <p:ext uri="{BB962C8B-B14F-4D97-AF65-F5344CB8AC3E}">
        <p14:creationId xmlns:p14="http://schemas.microsoft.com/office/powerpoint/2010/main" val="70707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Overview of Bulk RNA-seq </a:t>
            </a:r>
          </a:p>
        </p:txBody>
      </p:sp>
      <p:sp>
        <p:nvSpPr>
          <p:cNvPr id="3" name="TextBox 2">
            <a:extLst>
              <a:ext uri="{FF2B5EF4-FFF2-40B4-BE49-F238E27FC236}">
                <a16:creationId xmlns:a16="http://schemas.microsoft.com/office/drawing/2014/main" id="{B9058F1B-8D3D-39AD-6918-3AAFCEC2A79A}"/>
              </a:ext>
            </a:extLst>
          </p:cNvPr>
          <p:cNvSpPr txBox="1"/>
          <p:nvPr/>
        </p:nvSpPr>
        <p:spPr>
          <a:xfrm>
            <a:off x="1366636" y="742139"/>
            <a:ext cx="9570538" cy="6463308"/>
          </a:xfrm>
          <a:prstGeom prst="rect">
            <a:avLst/>
          </a:prstGeom>
          <a:noFill/>
        </p:spPr>
        <p:txBody>
          <a:bodyPr wrap="square">
            <a:spAutoFit/>
          </a:bodyPr>
          <a:lstStyle/>
          <a:p>
            <a:pPr marL="285750" indent="-285750">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Next generation sequencing (NGS) refers to highly parallelized sequencing of millions of cDNA fragments at the same time in </a:t>
            </a:r>
            <a:r>
              <a:rPr lang="en-US" dirty="0">
                <a:solidFill>
                  <a:srgbClr val="000000"/>
                </a:solidFill>
                <a:latin typeface="Arial" panose="020B0604020202020204" pitchFamily="34" charset="0"/>
                <a:cs typeface="Arial" panose="020B0604020202020204" pitchFamily="34" charset="0"/>
              </a:rPr>
              <a:t>a </a:t>
            </a:r>
            <a:r>
              <a:rPr lang="en-US" b="1" dirty="0">
                <a:solidFill>
                  <a:srgbClr val="000000"/>
                </a:solidFill>
                <a:latin typeface="Arial" panose="020B0604020202020204" pitchFamily="34" charset="0"/>
                <a:cs typeface="Arial" panose="020B0604020202020204" pitchFamily="34" charset="0"/>
              </a:rPr>
              <a:t>quantitative</a:t>
            </a:r>
            <a:r>
              <a:rPr lang="en-US" dirty="0">
                <a:solidFill>
                  <a:srgbClr val="000000"/>
                </a:solidFill>
                <a:latin typeface="Arial" panose="020B0604020202020204" pitchFamily="34" charset="0"/>
                <a:cs typeface="Arial" panose="020B0604020202020204" pitchFamily="34" charset="0"/>
              </a:rPr>
              <a:t> manner.</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Unlike hybridization techniques such as microarray, RNA-seq analysis is not limited to known genomic sequences. Can detection of novel transcripts, SNPs or other alterations.</a:t>
            </a:r>
          </a:p>
          <a:p>
            <a:pPr marL="285750" indent="-285750">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17" name="Picture 16" descr="A diagram of a scientific experiment&#10;&#10;Description automatically generated">
            <a:extLst>
              <a:ext uri="{FF2B5EF4-FFF2-40B4-BE49-F238E27FC236}">
                <a16:creationId xmlns:a16="http://schemas.microsoft.com/office/drawing/2014/main" id="{167D66E3-E935-E3FC-3668-B9B1E95388C9}"/>
              </a:ext>
            </a:extLst>
          </p:cNvPr>
          <p:cNvPicPr>
            <a:picLocks noChangeAspect="1"/>
          </p:cNvPicPr>
          <p:nvPr/>
        </p:nvPicPr>
        <p:blipFill>
          <a:blip r:embed="rId2"/>
          <a:stretch>
            <a:fillRect/>
          </a:stretch>
        </p:blipFill>
        <p:spPr>
          <a:xfrm>
            <a:off x="3341914" y="786671"/>
            <a:ext cx="4746704" cy="4123533"/>
          </a:xfrm>
          <a:prstGeom prst="rect">
            <a:avLst/>
          </a:prstGeom>
        </p:spPr>
      </p:pic>
    </p:spTree>
    <p:extLst>
      <p:ext uri="{BB962C8B-B14F-4D97-AF65-F5344CB8AC3E}">
        <p14:creationId xmlns:p14="http://schemas.microsoft.com/office/powerpoint/2010/main" val="33606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EE7DC-0DDC-4F44-A993-A647B7BE1447}"/>
              </a:ext>
            </a:extLst>
          </p:cNvPr>
          <p:cNvSpPr/>
          <p:nvPr/>
        </p:nvSpPr>
        <p:spPr bwMode="auto">
          <a:xfrm>
            <a:off x="0" y="5"/>
            <a:ext cx="12192000" cy="578967"/>
          </a:xfrm>
          <a:prstGeom prst="rect">
            <a:avLst/>
          </a:prstGeom>
          <a:gradFill flip="none" rotWithShape="1">
            <a:gsLst>
              <a:gs pos="0">
                <a:srgbClr val="009193">
                  <a:tint val="66000"/>
                  <a:satMod val="160000"/>
                </a:srgbClr>
              </a:gs>
              <a:gs pos="50000">
                <a:srgbClr val="009193">
                  <a:tint val="44500"/>
                  <a:satMod val="160000"/>
                </a:srgbClr>
              </a:gs>
              <a:gs pos="100000">
                <a:srgbClr val="009193">
                  <a:tint val="23500"/>
                  <a:satMod val="160000"/>
                </a:srgbClr>
              </a:gs>
            </a:gsLst>
            <a:lin ang="16200000" scaled="1"/>
            <a:tileRect/>
          </a:gra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itle 3">
            <a:extLst>
              <a:ext uri="{FF2B5EF4-FFF2-40B4-BE49-F238E27FC236}">
                <a16:creationId xmlns:a16="http://schemas.microsoft.com/office/drawing/2014/main" id="{7C6C2C73-A2F6-7B40-8CA8-44C7D702CA26}"/>
              </a:ext>
            </a:extLst>
          </p:cNvPr>
          <p:cNvSpPr txBox="1">
            <a:spLocks/>
          </p:cNvSpPr>
          <p:nvPr/>
        </p:nvSpPr>
        <p:spPr>
          <a:xfrm>
            <a:off x="1919139" y="68581"/>
            <a:ext cx="8173580" cy="4628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2060"/>
                </a:solidFill>
                <a:latin typeface="Arial" panose="020B0604020202020204" pitchFamily="34" charset="0"/>
                <a:cs typeface="Arial" panose="020B0604020202020204" pitchFamily="34" charset="0"/>
              </a:rPr>
              <a:t>RNA-seq Experimental Design</a:t>
            </a:r>
          </a:p>
        </p:txBody>
      </p:sp>
      <p:sp>
        <p:nvSpPr>
          <p:cNvPr id="3" name="TextBox 2">
            <a:extLst>
              <a:ext uri="{FF2B5EF4-FFF2-40B4-BE49-F238E27FC236}">
                <a16:creationId xmlns:a16="http://schemas.microsoft.com/office/drawing/2014/main" id="{9933D08A-41F6-CE1F-05B5-AE12DEB8FAB7}"/>
              </a:ext>
            </a:extLst>
          </p:cNvPr>
          <p:cNvSpPr txBox="1"/>
          <p:nvPr/>
        </p:nvSpPr>
        <p:spPr>
          <a:xfrm>
            <a:off x="745177" y="935620"/>
            <a:ext cx="9550729" cy="5355312"/>
          </a:xfrm>
          <a:prstGeom prst="rect">
            <a:avLst/>
          </a:prstGeom>
          <a:noFill/>
        </p:spPr>
        <p:txBody>
          <a:bodyPr wrap="square">
            <a:spAutoFit/>
          </a:bodyPr>
          <a:lstStyle/>
          <a:p>
            <a:pPr marL="285750" indent="-285750">
              <a:buFont typeface="Arial" panose="020B0604020202020204" pitchFamily="34" charset="0"/>
              <a:buChar char="•"/>
            </a:pPr>
            <a:r>
              <a:rPr lang="en-US" i="0" dirty="0">
                <a:solidFill>
                  <a:srgbClr val="222222"/>
                </a:solidFill>
                <a:effectLst/>
                <a:latin typeface="Arial" panose="020B0604020202020204" pitchFamily="34" charset="0"/>
              </a:rPr>
              <a:t>The experimental design and analysis is an important criteria for RNA-Seq-based transcriptome research.</a:t>
            </a:r>
          </a:p>
          <a:p>
            <a:pPr marL="285750" indent="-285750">
              <a:buFont typeface="Arial" panose="020B0604020202020204" pitchFamily="34" charset="0"/>
              <a:buChar char="•"/>
            </a:pPr>
            <a:endParaRPr lang="en-US"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rPr>
              <a:t>Technical and biological replicates of your samples are needed to understand the level of noise.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rPr>
              <a:t>After the experimental design, the next step is the RNA preparation and library construction, which starts with total RNA isolation from the tissue or cell of interest.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dirty="0">
                <a:solidFill>
                  <a:srgbClr val="222222"/>
                </a:solidFill>
                <a:latin typeface="Arial" panose="020B0604020202020204" pitchFamily="34" charset="0"/>
              </a:rPr>
              <a:t>It is important to check the quality of RNA before proceeding to the further downstream step, and this can be done by using the Agilent Bioanalyzer, which provides representative values as RNA integrity numbers (RIN).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Total RNA is comprised of rRNA, pre-mRNA, mRNA, and various ncRNA. The total RNA samples could be either enriched or depleted to obtain particular species of RNA.</a:t>
            </a:r>
          </a:p>
          <a:p>
            <a:pPr marL="742950" lvl="1" indent="-285750">
              <a:buFont typeface="Arial" panose="020B0604020202020204" pitchFamily="34" charset="0"/>
              <a:buChar char="•"/>
            </a:pPr>
            <a:r>
              <a:rPr lang="en-US" b="0" i="0" dirty="0">
                <a:solidFill>
                  <a:srgbClr val="222222"/>
                </a:solidFill>
                <a:effectLst/>
                <a:latin typeface="Arial" panose="020B0604020202020204" pitchFamily="34" charset="0"/>
              </a:rPr>
              <a:t>Poly-A selection and enrichment are done for sequencing mRNA</a:t>
            </a:r>
          </a:p>
          <a:p>
            <a:pPr marL="742950" lvl="1" indent="-285750">
              <a:buFont typeface="Arial" panose="020B0604020202020204" pitchFamily="34" charset="0"/>
              <a:buChar char="•"/>
            </a:pPr>
            <a:r>
              <a:rPr lang="en-US" dirty="0" err="1">
                <a:solidFill>
                  <a:srgbClr val="222222"/>
                </a:solidFill>
                <a:latin typeface="Arial" panose="020B0604020202020204" pitchFamily="34" charset="0"/>
              </a:rPr>
              <a:t>R</a:t>
            </a:r>
            <a:r>
              <a:rPr lang="en-US" b="0" i="0" dirty="0" err="1">
                <a:solidFill>
                  <a:srgbClr val="222222"/>
                </a:solidFill>
                <a:effectLst/>
                <a:latin typeface="Arial" panose="020B0604020202020204" pitchFamily="34" charset="0"/>
              </a:rPr>
              <a:t>ibo</a:t>
            </a:r>
            <a:r>
              <a:rPr lang="en-US" b="0" i="0" dirty="0">
                <a:solidFill>
                  <a:srgbClr val="222222"/>
                </a:solidFill>
                <a:effectLst/>
                <a:latin typeface="Arial" panose="020B0604020202020204" pitchFamily="34" charset="0"/>
              </a:rPr>
              <a:t>-depletion is performed for the sequencing of mRNA, pre-mRNA, and ncRNA.</a:t>
            </a: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endParaRPr lang="en-US"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7292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8fec6d66-4893-4089-92b6-a079928bb9e9"/>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8fec6d66-4893-4089-92b6-a079928bb9e9&quot;:{&quot;relativeTransform&quot;:{&quot;translate&quot;:{&quot;x&quot;:236.8782484988114,&quot;y&quot;:-57.08784467400441},&quot;rotate&quot;:0,&quot;skewX&quot;:0,&quot;scale&quot;:{&quot;x&quot;:1,&quot;y&quot;:1}},&quot;type&quot;:&quot;FIGURE_OBJECT&quot;,&quot;id&quot;:&quot;8fec6d66-4893-4089-92b6-a079928bb9e9&quot;,&quot;name&quot;:&quot;Nucleosome (editable)&quot;,&quot;displayName&quot;:&quot;Nucleosome (editable)&quot;,&quot;opacity&quot;:0.33,&quot;source&quot;:{&quot;id&quot;:&quot;5ea378024e503c00b30447a6&quot;,&quot;type&quot;:&quot;ASSETS&quot;},&quot;pathStyles&quot;:[{&quot;type&quot;:&quot;FILL&quot;,&quot;fillStyle&quot;:&quot;rgb(0,0,0)&quot;}],&quot;isLocked&quot;:false,&quot;parent&quot;:{&quot;type&quot;:&quot;CHILD&quot;,&quot;parentId&quot;:&quot;3acdcd55-e5cc-48d0-8e0b-7119844b9b16&quot;,&quot;order&quot;:&quot;4&quot;},&quot;isPremium&quot;:true},&quot;acfc5b58-150b-4cbf-b7b8-32a3a16367c6&quot;:{&quot;type&quot;:&quot;FIGURE_OBJECT&quot;,&quot;id&quot;:&quot;acfc5b58-150b-4cbf-b7b8-32a3a16367c6&quot;,&quot;name&quot;:&quot;Histone monomer 2 (top)&quot;,&quot;relativeTransform&quot;:{&quot;translate&quot;:{&quot;x&quot;:-20.430627650514097,&quot;y&quot;:0.20822810685277449},&quot;rotate&quot;:0,&quot;skewX&quot;:0,&quot;scale&quot;:{&quot;x&quot;:0.19515115220769286,&quot;y&quot;:0.19515115220769286}},&quot;opacity&quot;:1,&quot;image&quot;:{&quot;url&quot;:&quot;https://icons.cdn.biorender.com/biorender/5ea375501377920028d0a52e/5ea374f61377920028d0a52b.png&quot;,&quot;fallbackUrl&quot;:&quot;sources/icons/5ea375501377920028d0a52e/5ea374f61377920028d0a52b.svg&quot;,&quot;size&quot;:{&quot;x&quot;:142,&quot;y&quot;:192},&quot;isPremium&quot;:false},&quot;source&quot;:{&quot;id&quot;:&quot;5ea374f61377920028d0a52b&quot;,&quot;type&quot;:&quot;ASSETS&quot;},&quot;pathStyles&quot;:[{&quot;type&quot;:&quot;FILL&quot;,&quot;fillStyle&quot;:&quot;rgb(0,0,0)&quot;}],&quot;isLocked&quot;:false,&quot;parent&quot;:{&quot;type&quot;:&quot;CHILD&quot;,&quot;parentId&quot;:&quot;8fec6d66-4893-4089-92b6-a079928bb9e9&quot;,&quot;order&quot;:&quot;1&quot;}},&quot;a796dca8-edf9-44fc-8a34-540c4aa9c7c6&quot;:{&quot;type&quot;:&quot;FIGURE_OBJECT&quot;,&quot;id&quot;:&quot;a796dca8-edf9-44fc-8a34-540c4aa9c7c6&quot;,&quot;name&quot;:&quot;Histone monomer 1 (top)&quot;,&quot;relativeTransform&quot;:{&quot;translate&quot;:{&quot;x&quot;:-14.314529841679994,&quot;y&quot;:-13.409866391074008},&quot;rotate&quot;:0,&quot;skewX&quot;:0,&quot;scale&quot;:{&quot;x&quot;:0.1979019449000113,&quot;y&quot;:0.1979019449000112}},&quot;opacity&quot;:1,&quot;image&quot;:{&quot;url&quot;:&quot;https://icons.cdn.biorender.com/biorender/5ea374de1377920028d0a518/5ea3719f1377920028d0a515.png&quot;,&quot;fallbackUrl&quot;:&quot;sources/icons/5ea374de1377920028d0a518/5ea3719f1377920028d0a515.svg&quot;,&quot;size&quot;:{&quot;x&quot;:141,&quot;y&quot;:176},&quot;isPremium&quot;:false},&quot;source&quot;:{&quot;id&quot;:&quot;5ea3719f1377920028d0a515&quot;,&quot;type&quot;:&quot;ASSETS&quot;},&quot;pathStyles&quot;:[{&quot;type&quot;:&quot;FILL&quot;,&quot;fillStyle&quot;:&quot;rgb(0,0,0)&quot;}],&quot;isLocked&quot;:false,&quot;parent&quot;:{&quot;type&quot;:&quot;CHILD&quot;,&quot;parentId&quot;:&quot;8fec6d66-4893-4089-92b6-a079928bb9e9&quot;,&quot;order&quot;:&quot;2&quot;}},&quot;6ac4a4cc-e196-4573-9711-683262c7c69f&quot;:{&quot;type&quot;:&quot;FIGURE_OBJECT&quot;,&quot;id&quot;:&quot;6ac4a4cc-e196-4573-9711-683262c7c69f&quot;,&quot;name&quot;:&quot;Histone monomer 5 (side) &quot;,&quot;relativeTransform&quot;:{&quot;translate&quot;:{&quot;x&quot;:9.29268769549055,&quot;y&quot;:-3.1124316117425006},&quot;rotate&quot;:0,&quot;skewX&quot;:0,&quot;scale&quot;:{&quot;x&quot;:0.2020311608756372,&quot;y&quot;:0.2020311608756371}},&quot;opacity&quot;:1,&quot;image&quot;:{&quot;url&quot;:&quot;https://icons.cdn.biorender.com/biorender/5ea376431377920028d0a570/5ea376131377920028d0a56d.png&quot;,&quot;fallbackUrl&quot;:&quot;sources/icons/5ea376431377920028d0a570/5ea376131377920028d0a56d.svg&quot;,&quot;size&quot;:{&quot;x&quot;:156,&quot;y&quot;:157},&quot;isPremium&quot;:false},&quot;source&quot;:{&quot;id&quot;:&quot;5ea376131377920028d0a56d&quot;,&quot;type&quot;:&quot;ASSETS&quot;},&quot;pathStyles&quot;:[{&quot;type&quot;:&quot;FILL&quot;,&quot;fillStyle&quot;:&quot;rgb(0,0,0)&quot;}],&quot;isLocked&quot;:false,&quot;parent&quot;:{&quot;type&quot;:&quot;CHILD&quot;,&quot;parentId&quot;:&quot;8fec6d66-4893-4089-92b6-a079928bb9e9&quot;,&quot;order&quot;:&quot;3&quot;}},&quot;5eab9a0f-2eb8-48c3-a565-9036c9f508f7&quot;:{&quot;type&quot;:&quot;FIGURE_OBJECT&quot;,&quot;id&quot;:&quot;5eab9a0f-2eb8-48c3-a565-9036c9f508f7&quot;,&quot;name&quot;:&quot;Histone monomer 6 (side) &quot;,&quot;relativeTransform&quot;:{&quot;translate&quot;:{&quot;x&quot;:-0.8153734248472844,&quot;y&quot;:18.11045263413052},&quot;rotate&quot;:0,&quot;skewX&quot;:0,&quot;scale&quot;:{&quot;x&quot;:0.19712844818828532,&quot;y&quot;:0.1971284481882854}},&quot;opacity&quot;:1,&quot;image&quot;:{&quot;url&quot;:&quot;https://icons.cdn.biorender.com/biorender/5ea3766a1377920028d0a586/5ea376441377920028d0a583.png&quot;,&quot;fallbackUrl&quot;:&quot;sources/icons/5ea3766a1377920028d0a586/5ea376441377920028d0a583.svg&quot;,&quot;size&quot;:{&quot;x&quot;:156,&quot;y&quot;:129},&quot;isPremium&quot;:false},&quot;source&quot;:{&quot;id&quot;:&quot;5ea376441377920028d0a583&quot;,&quot;type&quot;:&quot;ASSETS&quot;},&quot;pathStyles&quot;:[{&quot;type&quot;:&quot;FILL&quot;,&quot;fillStyle&quot;:&quot;rgb(0,0,0)&quot;}],&quot;isLocked&quot;:false,&quot;parent&quot;:{&quot;type&quot;:&quot;CHILD&quot;,&quot;parentId&quot;:&quot;8fec6d66-4893-4089-92b6-a079928bb9e9&quot;,&quot;order&quot;:&quot;5&quot;}},&quot;f1c3dfa1-dde5-4600-940b-2e798158ff87&quot;:{&quot;type&quot;:&quot;FIGURE_OBJECT&quot;,&quot;id&quot;:&quot;f1c3dfa1-dde5-4600-940b-2e798158ff87&quot;,&quot;name&quot;:&quot;Histone monomer 4 &quot;,&quot;relativeTransform&quot;:{&quot;translate&quot;:{&quot;x&quot;:-10.84394677971494,&quot;y&quot;:9.350680924708184},&quot;rotate&quot;:0,&quot;skewX&quot;:0,&quot;scale&quot;:{&quot;x&quot;:0.19648837234065525,&quot;y&quot;:0.19648837234065525}},&quot;opacity&quot;:1,&quot;image&quot;:{&quot;url&quot;:&quot;https://icons.cdn.biorender.com/biorender/5ea375c31377920028d0a55a/5ea375961377920028d0a557.png&quot;,&quot;fallbackUrl&quot;:&quot;sources/icons/5ea375c31377920028d0a55a/5ea375961377920028d0a557.svg&quot;,&quot;size&quot;:{&quot;x&quot;:155,&quot;y&quot;:172},&quot;isPremium&quot;:false},&quot;source&quot;:{&quot;id&quot;:&quot;5ea375961377920028d0a557&quot;,&quot;type&quot;:&quot;ASSETS&quot;},&quot;pathStyles&quot;:[{&quot;type&quot;:&quot;FILL&quot;,&quot;fillStyle&quot;:&quot;rgb(0,0,0)&quot;}],&quot;isLocked&quot;:false,&quot;parent&quot;:{&quot;type&quot;:&quot;CHILD&quot;,&quot;parentId&quot;:&quot;8fec6d66-4893-4089-92b6-a079928bb9e9&quot;,&quot;order&quot;:&quot;55&quot;}},&quot;ab5356ee-1e42-405c-bb2c-e9443af2a745&quot;:{&quot;type&quot;:&quot;FIGURE_OBJECT&quot;,&quot;id&quot;:&quot;ab5356ee-1e42-405c-bb2c-e9443af2a745&quot;,&quot;relativeTransform&quot;:{&quot;translate&quot;:{&quot;x&quot;:3.140735217459192,&quot;y&quot;:6.340695453920299},&quot;rotate&quot;:0},&quot;opacity&quot;:1,&quot;path&quot;:{&quot;type&quot;:&quot;POLY_LINE&quot;,&quot;points&quot;:[{&quot;x&quot;:-9.945661521953463,&quot;y&quot;:20.52104045500735},{&quot;x&quot;:0.523455869576532,&quot;y&quot;:10.051923063477355},{&quot;x&quot;:9.945661521953463,&quot;y&quot;:-9.839399980429462},{&quot;x&quot;:9.945661521953463,&quot;y&quot;:-20.52104045500735}],&quot;closed&quot;:false,&quot;cornerRounding&quot;:{&quot;type&quot;:&quot;ARC_LENGTH&quot;,&quot;global&quot;:43.1668102797462}},&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8fec6d66-4893-4089-92b6-a079928bb9e9&quot;,&quot;order&quot;:&quot;6&quot;}},&quot;9a7a82df-c2b1-4990-8905-e61c74552024&quot;:{&quot;type&quot;:&quot;FIGURE_OBJECT&quot;,&quot;id&quot;:&quot;9a7a82df-c2b1-4990-8905-e61c74552024&quot;,&quot;name&quot;:&quot;Histone monomer 3 &quot;,&quot;relativeTransform&quot;:{&quot;translate&quot;:{&quot;x&quot;:0.14342601200199442,&quot;y&quot;:-8.790645911718697},&quot;rotate&quot;:0,&quot;skewX&quot;:0,&quot;scale&quot;:{&quot;x&quot;:0.1982377919459128,&quot;y&quot;:0.1982377919459128}},&quot;opacity&quot;:1,&quot;image&quot;:{&quot;url&quot;:&quot;https://icons.cdn.biorender.com/biorender/5ea375941377920028d0a544/5ea375511377920028d0a541.png&quot;,&quot;fallbackUrl&quot;:&quot;sources/icons/5ea375941377920028d0a544/5ea375511377920028d0a541.svg&quot;,&quot;size&quot;:{&quot;x&quot;:155,&quot;y&quot;:160},&quot;isPremium&quot;:false},&quot;source&quot;:{&quot;id&quot;:&quot;5ea375511377920028d0a541&quot;,&quot;type&quot;:&quot;ASSETS&quot;},&quot;pathStyles&quot;:[{&quot;type&quot;:&quot;FILL&quot;,&quot;fillStyle&quot;:&quot;rgb(0,0,0)&quot;}],&quot;isLocked&quot;:false,&quot;parent&quot;:{&quot;type&quot;:&quot;CHILD&quot;,&quot;parentId&quot;:&quot;8fec6d66-4893-4089-92b6-a079928bb9e9&quot;,&quot;order&quot;:&quot;7&quot;}},&quot;ce4531ce-f6ef-4c09-bfe9-9a2e84626227&quot;:{&quot;type&quot;:&quot;FIGURE_OBJECT&quot;,&quot;id&quot;:&quot;ce4531ce-f6ef-4c09-bfe9-9a2e84626227&quot;,&quot;relativeTransform&quot;:{&quot;translate&quot;:{&quot;x&quot;:0,&quot;y&quot;:0},&quot;rotate&quot;:0,&quot;skewX&quot;:0,&quot;scale&quot;:{&quot;x&quot;:1,&quot;y&quot;:1}},&quot;opacity&quot;:1,&quot;path&quot;:{&quot;type&quot;:&quot;POLY_LINE&quot;,&quot;points&quot;:[{&quot;x&quot;:-18.02182127282265,&quot;y&quot;:21.613847221684274},{&quot;x&quot;:-19.891323043906766,&quot;y&quot;:25.812394522794843},{&quot;x&quot;:-5.234558695764946,&quot;y&quot;:10.942731826869682},{&quot;x&quot;:4.187646956611985,&quot;y&quot;:-6.851962827015818},{&quot;x&quot;:4.187646956611985,&quot;y&quot;:-19.41770860856713}],&quot;closed&quot;:false,&quot;cornerRounding&quot;:{&quot;type&quot;:&quot;ARC_LENGTH&quot;,&quot;global&quot;:26.630257513528115}},&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8fec6d66-4893-4089-92b6-a079928bb9e9&quot;,&quot;order&quot;:&quot;8&quot;},&quot;connectorInfo&quot;:{&quot;type&quot;:&quot;ELBOW&quot;,&quot;offset&quot;:{&quot;x&quot;:0,&quot;y&quot;:0},&quot;bending&quot;:0.1,&quot;customized&quot;:tru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0.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3ac6b4dc-416f-45d8-b20e-41b233cbc714"/>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3ac6b4dc-416f-45d8-b20e-41b233cbc714&quot;:{&quot;type&quot;:&quot;FIGURE_OBJECT&quot;,&quot;id&quot;:&quot;3ac6b4dc-416f-45d8-b20e-41b233cbc714&quot;,&quot;parent&quot;:{&quot;type&quot;:&quot;CHILD&quot;,&quot;parentId&quot;:&quot;3acdcd55-e5cc-48d0-8e0b-7119844b9b16&quot;,&quot;order&quot;:&quot;999999992&quot;},&quot;relativeTransform&quot;:{&quot;translate&quot;:{&quot;x&quot;:190.3925610220257,&quot;y&quot;:-63.499315386734935},&quot;rotate&quot;:0,&quot;skewX&quot;:0,&quot;scale&quot;:{&quot;x&quot;:1,&quot;y&quot;:1}}},&quot;4693facd-f0f4-4958-84e7-4323fa74c2a4&quot;:{&quot;type&quot;:&quot;FIGURE_OBJECT&quot;,&quot;id&quot;:&quot;4693facd-f0f4-4958-84e7-4323fa74c2a4&quot;,&quot;relativeTransform&quot;:{&quot;translate&quot;:{&quot;x&quot;:21.363991295147915,&quot;y&quot;:-27.36966872538701},&quot;rotate&quot;:0},&quot;opacity&quot;:1,&quot;path&quot;:{&quot;type&quot;:&quot;POLY_LINE&quot;,&quot;points&quot;:[{&quot;x&quot;:-3.228538136967925,&quot;y&quot;:8.738405405011976},{&quot;x&quot;:0.008681986771789146,&quot;y&quot;:0.22094739444509634},{&quot;x&quot;:-5.817009465050191,&quot;y&quot;:-7.985784755790765}],&quot;closed&quot;:false},&quot;pathStyles&quot;:[{&quot;type&quot;:&quot;FILL&quot;,&quot;fillStyle&quot;:&quot;rgba(0,0,0,0)&quot;},{&quot;type&quot;:&quot;STROKE&quot;,&quot;strokeStyle&quot;:&quot;rgba(74, 72, 73, 1)&quot;,&quot;lineWidth&quot;:0.7395389800984029,&quot;lineJoin&quot;:&quot;round&quot;}],&quot;pathSmoothing&quot;:{&quot;type&quot;:&quot;CATMULL_SMOOTHING&quot;,&quot;smoothing&quot;:0.2},&quot;isLocked&quot;:false,&quot;parent&quot;:{&quot;type&quot;:&quot;CHILD&quot;,&quot;parentId&quot;:&quot;3ac6b4dc-416f-45d8-b20e-41b233cbc714&quot;,&quot;order&quot;:&quot;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1.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e725acda-5a55-4075-be3e-4be83f5829b8"/>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e725acda-5a55-4075-be3e-4be83f5829b8&quot;:{&quot;type&quot;:&quot;FIGURE_OBJECT&quot;,&quot;id&quot;:&quot;e725acda-5a55-4075-be3e-4be83f5829b8&quot;,&quot;relativeTransform&quot;:{&quot;translate&quot;:{&quot;x&quot;:210.92525336699654,&quot;y&quot;:-91.23052633761613},&quot;rotate&quot;:0,&quot;skewX&quot;:0,&quot;scale&quot;:{&quot;x&quot;:1,&quot;y&quot;:1}},&quot;layout&quot;:{&quot;sizeRatio&quot;:{&quot;x&quot;:0.88,&quot;y&quot;:0.88},&quot;keepAspectRatio&quot;:true},&quot;opacity&quot;:1,&quot;path&quot;:{&quot;type&quot;:&quot;ELLIPSE&quot;,&quot;size&quot;:{&quot;x&quot;:5.9468687659106525,&quot;y&quot;:5.882512820201563}},&quot;pathStyles&quot;:[{&quot;type&quot;:&quot;FILL&quot;,&quot;fillStyle&quot;:&quot;rgba(229, 229, 229, 1)&quot;},{&quot;type&quot;:&quot;STROKE&quot;,&quot;strokeStyle&quot;:&quot;rgba(74, 72, 73, 1)&quot;,&quot;lineWidth&quot;:0.7531779098371689,&quot;lineJoin&quot;:&quot;round&quot;}],&quot;isLocked&quot;:false,&quot;parent&quot;:{&quot;type&quot;:&quot;CHILD&quot;,&quot;parentId&quot;:&quot;3acdcd55-e5cc-48d0-8e0b-7119844b9b16&quot;,&quot;order&quot;:&quot;99999999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2.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d56a2234-97f2-4e92-9931-30c9285afe1e"/>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d56a2234-97f2-4e92-9931-30c9285afe1e&quot;:{&quot;type&quot;:&quot;FIGURE_OBJECT&quot;,&quot;id&quot;:&quot;d56a2234-97f2-4e92-9931-30c9285afe1e&quot;,&quot;relativeTransform&quot;:{&quot;translate&quot;:{&quot;x&quot;:300.39984539157786,&quot;y&quot;:-34.311467932785575},&quot;rotate&quot;:0,&quot;skewX&quot;:0,&quot;scale&quot;:{&quot;x&quot;:1,&quot;y&quot;:1}},&quot;opacity&quot;:1,&quot;path&quot;:{&quot;type&quot;:&quot;POLY_LINE&quot;,&quot;points&quot;:[{&quot;x&quot;:-45.43532869847985,&quot;y&quot;:0},{&quot;x&quot;:45.43532869847985,&quot;y&quot;:0}],&quot;closed&quot;:false},&quot;pathStyles&quot;:[{&quot;type&quot;:&quot;FILL&quot;,&quot;fillStyle&quot;:&quot;rgba(0,0,0,0)&quot;},{&quot;type&quot;:&quot;STROKE&quot;,&quot;strokeStyle&quot;:&quot;rgba(50, 64, 104, 1)&quot;,&quot;lineWidth&quot;:8,&quot;lineJoin&quot;:&quot;round&quot;}],&quot;pathMarkers&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acdcd55-e5cc-48d0-8e0b-7119844b9b16&quot;,&quot;order&quot;:&quot;999999997&quot;},&quot;connectorInfo&quot;:{&quot;type&quot;:&quot;LINE&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3.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a670b282-8a99-4f86-a92b-f553a463ef16"/>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a670b282-8a99-4f86-a92b-f553a463ef16&quot;:{&quot;type&quot;:&quot;FIGURE_OBJECT&quot;,&quot;id&quot;:&quot;a670b282-8a99-4f86-a92b-f553a463ef16&quot;,&quot;relativeTransform&quot;:{&quot;translate&quot;:{&quot;x&quot;:-45.683129611046226,&quot;y&quot;:-35.73860864247552},&quot;rotate&quot;:0,&quot;skewX&quot;:0,&quot;scale&quot;:{&quot;x&quot;:1,&quot;y&quot;:1}},&quot;opacity&quot;:1,&quot;path&quot;:{&quot;type&quot;:&quot;POLY_LINE&quot;,&quot;points&quot;:[{&quot;x&quot;:-234.84831195020845,&quot;y&quot;:-96.16977173990604},{&quot;x&quot;:-211.00810983439263,&quot;y&quot;:-120.96986341413714}],&quot;closed&quot;:false},&quot;pathStyles&quot;:[{&quot;type&quot;:&quot;FILL&quot;,&quot;fillStyle&quot;:&quot;rgba(0,0,0,0)&quot;},{&quot;type&quot;:&quot;STROKE&quot;,&quot;strokeStyle&quot;:&quot;#232323&quot;,&quot;lineWidth&quot;:0.7597448544772316,&quot;lineJoin&quot;:&quot;round&quot;}],&quot;isLocked&quot;:false,&quot;parent&quot;:{&quot;type&quot;:&quot;CHILD&quot;,&quot;parentId&quot;:&quot;3acdcd55-e5cc-48d0-8e0b-7119844b9b16&quot;,&quot;order&quot;:&quot;9999999997&quot;},&quot;connectorInfo&quot;:{&quot;type&quot;:&quot;LINE&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4.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06355d29-774a-4910-a002-469d64d11c82"/>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06355d29-774a-4910-a002-469d64d11c82&quot;:{&quot;type&quot;:&quot;FIGURE_OBJECT&quot;,&quot;id&quot;:&quot;06355d29-774a-4910-a002-469d64d11c82&quot;,&quot;relativeTransform&quot;:{&quot;translate&quot;:{&quot;x&quot;:306.26456508580446,&quot;y&quot;:-70.04482341921586},&quot;rotate&quot;:0.25177636570840173,&quot;skewX&quot;:-5.551115123125784e-17,&quot;scale&quot;:{&quot;x&quot;:0.9999999999999999,&quot;y&quot;:0.9999999999999999}},&quot;opacity&quot;:1,&quot;path&quot;:{&quot;type&quot;:&quot;POLY_LINE&quot;,&quot;points&quot;:[{&quot;x&quot;:-18.65054265755881,&quot;y&quot;:11.413018641192702},{&quot;x&quot;:-18.65054265755881,&quot;y&quot;:-11.413018641192702},{&quot;x&quot;:18.65054265755881,&quot;y&quot;:-11.413018641192702}],&quot;closed&quot;:false,&quot;cornerRounding&quot;:{&quot;type&quot;:&quot;ARC_LENGTH&quot;,&quot;global&quot;:13.82162661804579}},&quot;pathStyles&quot;:[{&quot;type&quot;:&quot;FILL&quot;,&quot;fillStyle&quot;:&quot;rgba(0,0,0,0)&quot;},{&quot;type&quot;:&quot;STROKE&quot;,&quot;strokeStyle&quot;:&quot;rgb(255, 0, 0)&quot;,&quot;lineWidth&quot;:3,&quot;lineJoin&quot;:&quot;round&quot;}],&quot;pathMarkers&quot;:{&quot;markerEnd&quot;:{&quot;type&quot;:&quot;PATH&quot;,&quot;units&quot;:{&quot;type&quot;:&quot;STROKE_WIDTH&quot;,&quot;scale&quot;:1},&quot;orient&quot;:{&quot;type&quot;:&quot;AUTO_START_REVERSE&quot;},&quot;name&quot;:&quot;inhib&quot;,&quot;relativeTransform&quot;:{&quot;translate&quot;:{&quot;x&quot;:0,&quot;y&quot;:0},&quot;rotate&quot;:0,&quot;skewX&quot;:0,&quot;scale&quot;:{&quot;x&quot;:1,&quot;y&quot;:1}},&quot;path&quot;:{&quot;type&quot;:&quot;SPLINE&quot;,&quot;spline&quot;:{&quot;points&quot;:[{&quot;x&quot;:0,&quot;y&quot;:3,&quot;isEndPoint&quot;:true},{&quot;x&quot;:0,&quot;y&quot;:-3,&quot;isEndPoint&quot;:true}],&quot;closed&quot;:false}},&quot;pathStyles&quot;:[{&quot;type&quot;:&quot;STROKE&quot;,&quot;strokeStyle&quot;:&quot;context-stroke-flat&quot;,&quot;lineWidth&quot;:1,&quot;lineJoin&quot;:&quot;round&quot;}]}},&quot;isLocked&quot;:false,&quot;parent&quot;:{&quot;type&quot;:&quot;CHILD&quot;,&quot;parentId&quot;:&quot;3acdcd55-e5cc-48d0-8e0b-7119844b9b16&quot;,&quot;order&quot;:&quot;9999999999&quot;},&quot;connectorInfo&quot;:{&quot;type&quot;:&quot;ELBOW&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5.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37b1d1e5-e07a-45b0-a77b-baa4aee3136f"/>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37b1d1e5-e07a-45b0-a77b-baa4aee3136f&quot;:{&quot;type&quot;:&quot;FIGURE_OBJECT&quot;,&quot;id&quot;:&quot;37b1d1e5-e07a-45b0-a77b-baa4aee3136f&quot;,&quot;relativeTransform&quot;:{&quot;translate&quot;:{&quot;x&quot;:308.13167671542436,&quot;y&quot;:-2.5308556609069086},&quot;rotate&quot;:-0.2380600539179345,&quot;skewX&quot;:0,&quot;scale&quot;:{&quot;x&quot;:1,&quot;y&quot;:1.0000000000000002}},&quot;opacity&quot;:1,&quot;path&quot;:{&quot;type&quot;:&quot;POLY_LINE&quot;,&quot;points&quot;:[{&quot;x&quot;:-21.5122731177093,&quot;y&quot;:-10.756136558854664},{&quot;x&quot;:-21.5122731177093,&quot;y&quot;:10.756136558854664},{&quot;x&quot;:21.5122731177093,&quot;y&quot;:10.756136558854664}],&quot;closed&quot;:false,&quot;cornerRounding&quot;:{&quot;type&quot;:&quot;ARC_LENGTH&quot;,&quot;global&quot;:15.707963267948966}},&quot;pathStyles&quot;:[{&quot;type&quot;:&quot;FILL&quot;,&quot;fillStyle&quot;:&quot;rgba(0,0,0,0)&quot;},{&quot;type&quot;:&quot;STROKE&quot;,&quot;strokeStyle&quot;:&quot;rgba(90,170,70,1)&quot;,&quot;lineWidth&quot;:3,&quot;lineJoin&quot;:&quot;round&quot;}],&quot;pathMarkers&quot;:{&quot;markerEnd&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acdcd55-e5cc-48d0-8e0b-7119844b9b16&quot;,&quot;order&quot;:&quot;99999999997&quot;},&quot;connectorInfo&quot;:{&quot;type&quot;:&quot;ELBOW&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6.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07030d91-3128-47c8-94c7-21652b71cc28"/>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07030d91-3128-47c8-94c7-21652b71cc28&quot;:{&quot;type&quot;:&quot;FIGURE_OBJECT&quot;,&quot;id&quot;:&quot;07030d91-3128-47c8-94c7-21652b71cc28&quot;,&quot;name&quot;:&quot;Generic enzyme 1a&quot;,&quot;relativeTransform&quot;:{&quot;translate&quot;:{&quot;x&quot;:68.32702628249642,&quot;y&quot;:-69.2292824271604},&quot;rotate&quot;:1.8786724068466973,&quot;skewX&quot;:-3.063122981424994e-16,&quot;scale&quot;:{&quot;x&quot;:0.22576372690732305,&quot;y&quot;:0.22576372690732274}},&quot;opacity&quot;:1,&quot;image&quot;:{&quot;url&quot;:&quot;https://res.cloudinary.com/dlcjuc3ej/image/upload/v1551981463/lobk8yemeqqshw9tjkme.svg&quot;,&quot;size&quot;:{&quot;x&quot;:159,&quot;y&quot;:91},&quot;isPremium&quot;:false},&quot;source&quot;:{&quot;id&quot;:&quot;5be5e8637664d21200a3f72f&quot;,&quot;type&quot;:&quot;ASSETS&quot;},&quot;pathStyles&quot;:[{&quot;type&quot;:&quot;FILL&quot;,&quot;fillStyle&quot;:&quot;rgb(0,0,0)&quot;}],&quot;isLocked&quot;:false,&quot;parent&quot;:{&quot;type&quot;:&quot;CHILD&quot;,&quot;parentId&quot;:&quot;3acdcd55-e5cc-48d0-8e0b-7119844b9b16&quot;,&quot;order&quot;:&quot;999999999995&quot;},&quot;styles&quot;:{&quot;editable&quot;:[{&quot;styleName&quot;:&quot;MONOCHROME_COLOR&quot;,&quot;index&quot;:0,&quot;color&quot;:&quot;#F2B342&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7.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0d0122c5-0722-4a15-a191-d9f82be35f83"/>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0d0122c5-0722-4a15-a191-d9f82be35f83&quot;:{&quot;type&quot;:&quot;FIGURE_OBJECT&quot;,&quot;id&quot;:&quot;0d0122c5-0722-4a15-a191-d9f82be35f83&quot;,&quot;relativeTransform&quot;:{&quot;translate&quot;:{&quot;x&quot;:92.62647340195734,&quot;y&quot;:-114.61186183268474},&quot;rotate&quot;:0,&quot;skewX&quot;:0,&quot;scale&quot;:{&quot;x&quot;:1,&quot;y&quot;:1}},&quot;opacity&quot;:1,&quot;path&quot;:{&quot;type&quot;:&quot;RECT&quot;,&quot;size&quot;:{&quot;x&quot;:38.3671336066187,&quot;y&quot;:19.36573006499413},&quot;cornerRounding&quot;:{&quot;type&quot;:&quot;ARC_LENGTH&quot;,&quot;global&quot;:22.78744134186006}},&quot;pathStyles&quot;:[{&quot;type&quot;:&quot;FILL&quot;,&quot;fillStyle&quot;:&quot;rgba(40, 130, 122, 1)&quot;},{&quot;type&quot;:&quot;STROKE&quot;,&quot;strokeStyle&quot;:&quot;rgba(31, 72, 68, 1)&quot;,&quot;lineWidth&quot;:1.1605548575915652,&quot;lineJoin&quot;:&quot;round&quot;}],&quot;isLocked&quot;:false,&quot;parent&quot;:{&quot;type&quot;:&quot;CHILD&quot;,&quot;parentId&quot;:&quot;3acdcd55-e5cc-48d0-8e0b-7119844b9b16&quot;,&quot;order&quot;:&quot;999999999997&quot;},&quot;layout&quot;:{&quot;sizeRatio&quot;:{&quot;x&quot;:0.88,&quot;y&quot;:0.88},&quot;keepAspectRatio&quot;:false}},&quot;ee4fc7dd-46d0-4c85-8bb0-5cd75e7cab03&quot;:{&quot;id&quot;:&quot;ee4fc7dd-46d0-4c85-8bb0-5cd75e7cab03&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0.831845337521274,&quot;color&quot;:&quot;black&quot;,&quot;fontWeight&quot;:&quot;normal&quot;,&quot;fontStyle&quot;:&quot;normal&quot;,&quot;decoration&quot;:&quot;none&quot;}}]},&quot;format&quot;:&quot;BETTER_TEXT&quot;,&quot;size&quot;:{&quot;x&quot;:33.763077573824454,&quot;y&quot;:12.302514356905116},&quot;targetSize&quot;:{&quot;x&quot;:33.763077573824454,&quot;y&quot;:2}},&quot;parent&quot;:{&quot;type&quot;:&quot;CHILD&quot;,&quot;parentId&quot;:&quot;0d0122c5-0722-4a15-a191-d9f82be35f83&quot;,&quot;order&quot;:&quot;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8.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90fc6a94-8e05-4673-9d57-e41783572340"/>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90fc6a94-8e05-4673-9d57-e41783572340&quot;:{&quot;type&quot;:&quot;FIGURE_OBJECT&quot;,&quot;id&quot;:&quot;90fc6a94-8e05-4673-9d57-e41783572340&quot;,&quot;relativeTransform&quot;:{&quot;translate&quot;:{&quot;x&quot;:-29.32581668488973,&quot;y&quot;:-23.21353576884775},&quot;rotate&quot;:0,&quot;skewX&quot;:0,&quot;scale&quot;:{&quot;x&quot;:1,&quot;y&quot;:1}},&quot;opacity&quot;:1,&quot;path&quot;:{&quot;type&quot;:&quot;POLY_LINE&quot;,&quot;points&quot;:[{&quot;x&quot;:142.21620662976417,&quot;y&quot;:-86.33942793635784},{&quot;x&quot;:146.8787553666842,&quot;y&quot;:-80.37623290535403},{&quot;x&quot;:148.88910995807043,&quot;y&quot;:-73.07845720868897}],&quot;closed&quot;:false},&quot;pathStyles&quot;:[{&quot;type&quot;:&quot;FILL&quot;,&quot;fillStyle&quot;:&quot;rgba(0,0,0,0)&quot;},{&quot;type&quot;:&quot;STROKE&quot;,&quot;strokeStyle&quot;:{&quot;units&quot;:&quot;PATH_LENGTH&quot;,&quot;stops&quot;:{&quot;0&quot;:&quot;#23232300&quot;,&quot;1&quot;:&quot;#232323&quot;,&quot;0.45&quot;:&quot;#232323&quot;}},&quot;lineWidth&quot;:1,&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acdcd55-e5cc-48d0-8e0b-7119844b9b16&quot;,&quot;order&quot;:&quot;999999999998&quot;},&quot;connectorInfo&quot;:{&quot;type&quot;:&quot;QUADRATIC&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19.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ddc6db59-1319-4fbd-bf50-c91878f6a8d9"/>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ddc6db59-1319-4fbd-bf50-c91878f6a8d9&quot;:{&quot;type&quot;:&quot;FIGURE_OBJECT&quot;,&quot;id&quot;:&quot;ddc6db59-1319-4fbd-bf50-c91878f6a8d9&quot;,&quot;relativeTransform&quot;:{&quot;translate&quot;:{&quot;x&quot;:150.90390491786022,&quot;y&quot;:-89.99312005623544},&quot;rotate&quot;:0,&quot;skewX&quot;:0,&quot;scale&quot;:{&quot;x&quot;:1,&quot;y&quot;:1}},&quot;opacity&quot;:1,&quot;path&quot;:{&quot;type&quot;:&quot;RECT&quot;,&quot;size&quot;:{&quot;x&quot;:38.3671336066187,&quot;y&quot;:19.36573006499413},&quot;cornerRounding&quot;:{&quot;type&quot;:&quot;ARC_LENGTH&quot;,&quot;global&quot;:22.78744134186006}},&quot;pathStyles&quot;:[{&quot;type&quot;:&quot;FILL&quot;,&quot;fillStyle&quot;:&quot;rgba(200, 77, 76, 1)&quot;},{&quot;type&quot;:&quot;STROKE&quot;,&quot;strokeStyle&quot;:&quot;rgba(107, 21, 25, 1)&quot;,&quot;lineWidth&quot;:1.1605548575915652,&quot;lineJoin&quot;:&quot;round&quot;}],&quot;isLocked&quot;:false,&quot;parent&quot;:{&quot;type&quot;:&quot;CHILD&quot;,&quot;parentId&quot;:&quot;3acdcd55-e5cc-48d0-8e0b-7119844b9b16&quot;,&quot;order&quot;:&quot;999999999999&quot;},&quot;layout&quot;:{&quot;sizeRatio&quot;:{&quot;x&quot;:0.88,&quot;y&quot;:0.88},&quot;keepAspectRatio&quot;:false}},&quot;cf8a7e0e-b7d3-4d7f-8822-817b87569983&quot;:{&quot;id&quot;:&quot;cf8a7e0e-b7d3-4d7f-8822-817b87569983&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0.831845337521274,&quot;color&quot;:&quot;black&quot;,&quot;fontWeight&quot;:&quot;normal&quot;,&quot;fontStyle&quot;:&quot;normal&quot;,&quot;decoration&quot;:&quot;none&quot;}}]},&quot;format&quot;:&quot;BETTER_TEXT&quot;,&quot;size&quot;:{&quot;x&quot;:33.763077573824454,&quot;y&quot;:12.302514356905116},&quot;targetSize&quot;:{&quot;x&quot;:33.763077573824454,&quot;y&quot;:2}},&quot;parent&quot;:{&quot;type&quot;:&quot;CHILD&quot;,&quot;parentId&quot;:&quot;ddc6db59-1319-4fbd-bf50-c91878f6a8d9&quot;,&quot;order&quot;:&quot;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2.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dc76c3fe-d341-43ab-9eb4-34b4dd385eb5"/>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050d125f-fea8-4357-ab1c-51aa4016fbc5&quot;:{&quot;type&quot;:&quot;FIGURE_OBJECT&quot;,&quot;id&quot;:&quot;050d125f-fea8-4357-ab1c-51aa4016fbc5&quot;,&quot;parent&quot;:{&quot;type&quot;:&quot;CHILD&quot;,&quot;parentId&quot;:&quot;dc76c3fe-d341-43ab-9eb4-34b4dd385eb5&quot;,&quot;order&quot;:&quot;5&quot;},&quot;relativeTransform&quot;:{&quot;translate&quot;:{&quot;x&quot;:-260.54546162568334,&quot;y&quot;:-67.53010123650526},&quot;rotate&quot;:0}},&quot;198f967b-1fc6-41b8-a73e-a41c732d9ef2&quot;:{&quot;type&quot;:&quot;FIGURE_OBJECT&quot;,&quot;id&quot;:&quot;198f967b-1fc6-41b8-a73e-a41c732d9ef2&quot;,&quot;relativeTransform&quot;:{&quot;translate&quot;:{&quot;x&quot;:15.757236872693573,&quot;y&quot;:22.34142252268254},&quot;rotate&quot;:-0.5727685227655476,&quot;skewX&quot;:1.6919468468476402e-16},&quot;opacity&quot;:1,&quot;path&quot;:{&quot;type&quot;:&quot;ARC&quot;,&quot;size&quot;:{&quot;x&quot;:165.96516015890552,&quot;y&quot;:172.83168307834137},&quot;startAngle&quot;:-0.7501490243934084,&quot;sweepAngle&quot;:0.5041419263452225,&quot;selectedObjectIds&quot;:[&quot;c2a0e077-51e7-4a39-b9ad-8800473362ae&quot;]},&quot;pathStyles&quot;:[{&quot;type&quot;:&quot;STROKE&quot;,&quot;strokeStyle&quot;:&quot;rgba(129,134,137,1)&quot;,&quot;lineWidth&quot;:3.3051768396756165,&quot;lineJoin&quot;:&quot;round&quot;},{&quot;type&quot;:&quot;FILL&quot;,&quot;fillStyle&quot;:&quot;rgba(0,0,0,0)&quot;}],&quot;isLocked&quot;:false,&quot;parent&quot;:{&quot;type&quot;:&quot;CHILD&quot;,&quot;parentId&quot;:&quot;050d125f-fea8-4357-ab1c-51aa4016fbc5&quot;,&quot;order&quot;:&quot;2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ce549f2b-36e2-4c78-8cda-049a17314dfc&quot;:{&quot;type&quot;:&quot;FIGURE_OBJECT&quot;,&quot;id&quot;:&quot;ce549f2b-36e2-4c78-8cda-049a17314dfc&quot;,&quot;relativeTransform&quot;:{&quot;translate&quot;:{&quot;x&quot;:10.64637397165886,&quot;y&quot;:21.020244984851708},&quot;rotate&quot;:-0.8033121251922071},&quot;opacity&quot;:1,&quot;path&quot;:{&quot;type&quot;:&quot;ARC&quot;,&quot;size&quot;:{&quot;x&quot;:166.38289953870984,&quot;y&quot;:173.99920324622173},&quot;startAngle&quot;:-1.0834989524365104,&quot;sweepAngle&quot;:0.5143616493038969,&quot;selectedObjectIds&quot;:[&quot;71aa34ed-66ca-4f31-a7ff-b4b557413eda&quot;]},&quot;pathStyles&quot;:[{&quot;type&quot;:&quot;STROKE&quot;,&quot;strokeStyle&quot;:&quot;rgba(129,134,137,1)&quot;,&quot;lineWidth&quot;:3.305176839675615,&quot;lineJoin&quot;:&quot;round&quot;},{&quot;type&quot;:&quot;FILL&quot;,&quot;fillStyle&quot;:&quot;rgba(0,0,0,0)&quot;}],&quot;isLocked&quot;:false,&quot;parent&quot;:{&quot;type&quot;:&quot;CHILD&quot;,&quot;parentId&quot;:&quot;050d125f-fea8-4357-ab1c-51aa4016fbc5&quot;,&quot;order&quot;:&quot;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fd6ce042-d970-4566-95b7-d62573c37a43&quot;:{&quot;type&quot;:&quot;FIGURE_OBJECT&quot;,&quot;id&quot;:&quot;fd6ce042-d970-4566-95b7-d62573c37a43&quot;,&quot;relativeTransform&quot;:{&quot;translate&quot;:{&quot;x&quot;:11.398825569665442,&quot;y&quot;:19.12526682031452},&quot;rotate&quot;:-0.8033121251922071,&quot;skewX&quot;:8.459734234238202e-17},&quot;opacity&quot;:1,&quot;path&quot;:{&quot;type&quot;:&quot;ARC&quot;,&quot;size&quot;:{&quot;x&quot;:165.96516015890538,&quot;y&quot;:172.83168307834103},&quot;startAngle&quot;:-2.366474555005161,&quot;sweepAngle&quot;:0.4963060552120542,&quot;selectedObjectIds&quot;:[&quot;aa0c3765-fbf5-4b54-8e06-e1466bb2f12f&quot;]},&quot;pathStyles&quot;:[{&quot;type&quot;:&quot;STROKE&quot;,&quot;strokeStyle&quot;:&quot;rgba(129,134,137,1)&quot;,&quot;lineWidth&quot;:3.305176839675614,&quot;lineJoin&quot;:&quot;round&quot;},{&quot;type&quot;:&quot;FILL&quot;,&quot;fillStyle&quot;:&quot;rgba(0,0,0,0)&quot;}],&quot;isLocked&quot;:false,&quot;parent&quot;:{&quot;type&quot;:&quot;CHILD&quot;,&quot;parentId&quot;:&quot;050d125f-fea8-4357-ab1c-51aa4016fbc5&quot;,&quot;order&quot;:&quot;2&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e3db4edb-ea6f-439a-9a3d-d78a8637e9fb&quot;:{&quot;type&quot;:&quot;FIGURE_OBJECT&quot;,&quot;id&quot;:&quot;e3db4edb-ea6f-439a-9a3d-d78a8637e9fb&quot;,&quot;relativeTransform&quot;:{&quot;translate&quot;:{&quot;x&quot;:10.926418240654993,&quot;y&quot;:21.112714927845627},&quot;rotate&quot;:-0.7731294481247029},&quot;opacity&quot;:1,&quot;path&quot;:{&quot;type&quot;:&quot;ARC&quot;,&quot;size&quot;:{&quot;x&quot;:165.96516015890535,&quot;y&quot;:172.83168307834103},&quot;startAngle&quot;:3.300937692581942,&quot;sweepAngle&quot;:0.48822801569271945,&quot;selectedObjectIds&quot;:[&quot;60804f35-cf5b-4889-884b-19a260e7088e&quot;]},&quot;pathStyles&quot;:[{&quot;type&quot;:&quot;STROKE&quot;,&quot;strokeStyle&quot;:&quot;rgba(129,134,137,1)&quot;,&quot;lineWidth&quot;:3.3051768396756134,&quot;lineJoin&quot;:&quot;round&quot;},{&quot;type&quot;:&quot;FILL&quot;,&quot;fillStyle&quot;:&quot;rgba(0,0,0,0)&quot;}],&quot;isLocked&quot;:false,&quot;parent&quot;:{&quot;type&quot;:&quot;CHILD&quot;,&quot;parentId&quot;:&quot;050d125f-fea8-4357-ab1c-51aa4016fbc5&quot;,&quot;order&quot;:&quot;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7b69ae6a-d339-41ae-adfa-7a0d245825d7&quot;:{&quot;type&quot;:&quot;FIGURE_OBJECT&quot;,&quot;id&quot;:&quot;7b69ae6a-d339-41ae-adfa-7a0d245825d7&quot;,&quot;relativeTransform&quot;:{&quot;translate&quot;:{&quot;x&quot;:9.464979249038736,&quot;y&quot;:19.465530536917566},&quot;rotate&quot;:-0.849218812549686,&quot;skewX&quot;:8.459734234238199e-16},&quot;opacity&quot;:1,&quot;path&quot;:{&quot;type&quot;:&quot;ARC&quot;,&quot;size&quot;:{&quot;x&quot;:165.96516015890555,&quot;y&quot;:172.83168307834137},&quot;startAngle&quot;:2.7257682087310084,&quot;sweepAngle&quot;:0.4938711807317384,&quot;selectedObjectIds&quot;:[&quot;b55da22b-cad9-40c1-a574-a927435b71d4&quot;]},&quot;pathStyles&quot;:[{&quot;type&quot;:&quot;STROKE&quot;,&quot;strokeStyle&quot;:&quot;rgba(129,134,137,1)&quot;,&quot;lineWidth&quot;:3.305176839675617,&quot;lineJoin&quot;:&quot;round&quot;},{&quot;type&quot;:&quot;FILL&quot;,&quot;fillStyle&quot;:&quot;rgba(0,0,0,0)&quot;}],&quot;isLocked&quot;:false,&quot;parent&quot;:{&quot;type&quot;:&quot;CHILD&quot;,&quot;parentId&quot;:&quot;050d125f-fea8-4357-ab1c-51aa4016fbc5&quot;,&quot;order&quot;:&quot;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7124fea7-95c0-426e-942d-223dd7d5d42b&quot;:{&quot;type&quot;:&quot;FIGURE_OBJECT&quot;,&quot;id&quot;:&quot;7124fea7-95c0-426e-942d-223dd7d5d42b&quot;,&quot;relativeTransform&quot;:{&quot;translate&quot;:{&quot;x&quot;:10.418286743835662,&quot;y&quot;:19.125218686435435},&quot;rotate&quot;:-0.8033121251922071,&quot;skewX&quot;:8.459734234238202e-17},&quot;opacity&quot;:1,&quot;path&quot;:{&quot;type&quot;:&quot;ARC&quot;,&quot;size&quot;:{&quot;x&quot;:165.96516015890538,&quot;y&quot;:172.83168307834103},&quot;startAngle&quot;:2.0611766599273786,&quot;sweepAngle&quot;:0.5094152426400116,&quot;selectedObjectIds&quot;:[&quot;c2a0e077-51e7-4a39-b9ad-8800473362ae&quot;]},&quot;pathStyles&quot;:[{&quot;type&quot;:&quot;STROKE&quot;,&quot;strokeStyle&quot;:&quot;rgba(129,134,137,1)&quot;,&quot;lineWidth&quot;:3.305176839675614,&quot;lineJoin&quot;:&quot;round&quot;},{&quot;type&quot;:&quot;FILL&quot;,&quot;fillStyle&quot;:&quot;rgba(0,0,0,0)&quot;}],&quot;isLocked&quot;:false,&quot;parent&quot;:{&quot;type&quot;:&quot;CHILD&quot;,&quot;parentId&quot;:&quot;050d125f-fea8-4357-ab1c-51aa4016fbc5&quot;,&quot;order&quot;:&quot;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460dc021-9221-4ba4-9b50-388d5e92651f&quot;:{&quot;type&quot;:&quot;FIGURE_OBJECT&quot;,&quot;id&quot;:&quot;460dc021-9221-4ba4-9b50-388d5e92651f&quot;,&quot;relativeTransform&quot;:{&quot;translate&quot;:{&quot;x&quot;:8.94501507281046,&quot;y&quot;:18.336542616784282},&quot;rotate&quot;:-0.7688397307885554},&quot;opacity&quot;:1,&quot;path&quot;:{&quot;type&quot;:&quot;ARC&quot;,&quot;size&quot;:{&quot;x&quot;:165.9651601589055,&quot;y&quot;:172.83168307834143},&quot;startAngle&quot;:0.767015103096734,&quot;sweepAngle&quot;:0.5032706055823581,&quot;selectedObjectIds&quot;:[&quot;93304c43-42bd-46c4-80e5-3c980554135e&quot;]},&quot;pathStyles&quot;:[{&quot;type&quot;:&quot;STROKE&quot;,&quot;strokeStyle&quot;:&quot;rgba(129,134,137,1)&quot;,&quot;lineWidth&quot;:3.3051768396756156,&quot;lineJoin&quot;:&quot;round&quot;},{&quot;type&quot;:&quot;FILL&quot;,&quot;fillStyle&quot;:&quot;rgba(0,0,0,0)&quot;}],&quot;isLocked&quot;:false,&quot;parent&quot;:{&quot;type&quot;:&quot;CHILD&quot;,&quot;parentId&quot;:&quot;050d125f-fea8-4357-ab1c-51aa4016fbc5&quot;,&quot;order&quot;:&quot;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dc29173e-cc69-480d-823c-def8d91b4887&quot;:{&quot;type&quot;:&quot;FIGURE_OBJECT&quot;,&quot;id&quot;:&quot;dc29173e-cc69-480d-823c-def8d91b4887&quot;,&quot;relativeTransform&quot;:{&quot;translate&quot;:{&quot;x&quot;:10.642074201654168,&quot;y&quot;:16.69321302493811},&quot;rotate&quot;:-0.6021710926640085,&quot;skewX&quot;:2.5379202702714603e-16},&quot;opacity&quot;:1,&quot;path&quot;:{&quot;type&quot;:&quot;ARC&quot;,&quot;size&quot;:{&quot;x&quot;:165.96516015890558,&quot;y&quot;:172.83168307834126},&quot;startAngle&quot;:0,&quot;sweepAngle&quot;:0.49146050506437167,&quot;selectedObjectIds&quot;:[&quot;d5df139f-7972-42be-af20-4d97bb481876&quot;]},&quot;pathStyles&quot;:[{&quot;type&quot;:&quot;STROKE&quot;,&quot;strokeStyle&quot;:&quot;rgba(129,134,137,1)&quot;,&quot;lineWidth&quot;:3.305176839675618,&quot;lineJoin&quot;:&quot;round&quot;},{&quot;type&quot;:&quot;FILL&quot;,&quot;fillStyle&quot;:&quot;rgba(0,0,0,0)&quot;}],&quot;isLocked&quot;:false,&quot;parent&quot;:{&quot;type&quot;:&quot;CHILD&quot;,&quot;parentId&quot;:&quot;050d125f-fea8-4357-ab1c-51aa4016fbc5&quot;,&quot;order&quot;:&quot;3&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00bea9f7-692a-45f0-ae10-6edc1503443e&quot;:{&quot;type&quot;:&quot;FIGURE_OBJECT&quot;,&quot;id&quot;:&quot;00bea9f7-692a-45f0-ae10-6edc1503443e&quot;,&quot;relativeTransform&quot;:{&quot;translate&quot;:{&quot;x&quot;:10.665952524066546,&quot;y&quot;:19.88636960993552},&quot;rotate&quot;:-0.8033121251922071,&quot;skewX&quot;:8.459734234238202e-17},&quot;opacity&quot;:1,&quot;path&quot;:{&quot;type&quot;:&quot;ARC&quot;,&quot;size&quot;:{&quot;x&quot;:165.96516015890538,&quot;y&quot;:172.83168307834103},&quot;startAngle&quot;:-1.6983415492244622,&quot;sweepAngle&quot;:0.48572134297790076,&quot;selectedObjectIds&quot;:[&quot;9be22c4e-cf59-49aa-be88-8f8ae2861fb6&quot;]},&quot;pathStyles&quot;:[{&quot;type&quot;:&quot;STROKE&quot;,&quot;strokeStyle&quot;:&quot;rgba(129,134,137,1)&quot;,&quot;lineWidth&quot;:3.305176839675614,&quot;lineJoin&quot;:&quot;round&quot;},{&quot;type&quot;:&quot;FILL&quot;,&quot;fillStyle&quot;:&quot;rgba(0,0,0,0)&quot;}],&quot;isLocked&quot;:false,&quot;parent&quot;:{&quot;type&quot;:&quot;CHILD&quot;,&quot;parentId&quot;:&quot;050d125f-fea8-4357-ab1c-51aa4016fbc5&quot;,&quot;order&quot;:&quot;7&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47310535-ebfc-49b7-ab6b-c4ca1f0abc06&quot;:{&quot;type&quot;:&quot;FIGURE_OBJECT&quot;,&quot;id&quot;:&quot;47310535-ebfc-49b7-ab6b-c4ca1f0abc06&quot;,&quot;relativeTransform&quot;:{&quot;translate&quot;:{&quot;x&quot;:9.131118520384433,&quot;y&quot;:19.34145508027207},&quot;rotate&quot;:-0.8033121251922071,&quot;skewX&quot;:8.459734234238202e-17},&quot;opacity&quot;:1,&quot;path&quot;:{&quot;type&quot;:&quot;ARC&quot;,&quot;size&quot;:{&quot;x&quot;:165.96516015890538,&quot;y&quot;:172.83168307834103},&quot;startAngle&quot;:1.9333828512221432,&quot;sweepAngle&quot;:0.1,&quot;selectedObjectIds&quot;:[&quot;53bbf959-6f7c-4f18-ac9a-0ce792c31512&quot;]},&quot;pathStyles&quot;:[{&quot;type&quot;:&quot;FILL&quot;,&quot;fillStyle&quot;:&quot;rgba(0,0,0,0)&quot;},{&quot;type&quot;:&quot;STROKE&quot;,&quot;strokeStyle&quot;:&quot;rgba(129,134,137,1)&quot;,&quot;lineWidth&quot;:3.305176839675614,&quot;lineJoin&quot;:&quot;round&quot;}],&quot;isLocked&quot;:false,&quot;parent&quot;:{&quot;type&quot;:&quot;CHILD&quot;,&quot;parentId&quot;:&quot;050d125f-fea8-4357-ab1c-51aa4016fbc5&quot;,&quot;order&quot;:&quot;5&quot;},&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be89d9e6-a389-457b-816d-b727d20b3fd5&quot;:{&quot;id&quot;:&quot;be89d9e6-a389-457b-816d-b727d20b3fd5&quot;,&quot;name&quot;:&quot;Nucleus&quot;,&quot;type&quot;:&quot;FIGURE_OBJECT&quot;,&quot;relativeTransform&quot;:{&quot;translate&quot;:{&quot;x&quot;:-249.79753036052443,&quot;y&quot;:-47.62595805512552},&quot;rotate&quot;:0,&quot;skewX&quot;:0,&quot;scale&quot;:{&quot;x&quot;:1.2042970847212795,&quot;y&quot;:1.2042970847212795}},&quot;image&quot;:{&quot;url&quot;:&quot;https://icons.cdn.biorender.com/biorender/5d2757307d6bc904003e449c/5b5607f6c195610014b44ad9.png&quot;,&quot;isPremium&quot;:false,&quot;isPacked&quot;:true,&quot;size&quot;:{&quot;x&quot;:150,&quot;y&quot;:149.04458598726114},&quot;fallbackUrl&quot;:&quot;sources/icons/5d2757307d6bc904003e449c/5b5607f6c195610014b44ad9.svg&quot;},&quot;source&quot;:{&quot;id&quot;:&quot;5b5607f6c195610014b44ad9&quot;,&quot;type&quot;:&quot;ASSETS&quot;},&quot;parent&quot;:{&quot;type&quot;:&quot;CHILD&quot;,&quot;parentId&quot;:&quot;dc76c3fe-d341-43ab-9eb4-34b4dd385eb5&quot;,&quot;order&quot;:&quot;2&quot;},&quot;styles&quot;:{&quot;nucleolus&quot;:[{&quot;styleName&quot;:&quot;FILL&quot;,&quot;index&quot;:0,&quot;value&quot;:&quot;#b2b2b2&quot;,&quot;color&quot;:&quot;#B2B2B2&quot;}],&quot;nuclear_envelope&quot;:[{&quot;styleName&quot;:&quot;TRANSPARENCY&quot;,&quot;index&quot;:0,&quot;value&quot;:100}]}},&quot;dc76c3fe-d341-43ab-9eb4-34b4dd385eb5&quot;:{&quot;type&quot;:&quot;FIGURE_OBJECT&quot;,&quot;id&quot;:&quot;dc76c3fe-d341-43ab-9eb4-34b4dd385eb5&quot;,&quot;parent&quot;:{&quot;type&quot;:&quot;CHILD&quot;,&quot;parentId&quot;:&quot;3acdcd55-e5cc-48d0-8e0b-7119844b9b16&quot;,&quot;order&quot;:&quot;9999998&quot;},&quot;relativeTransform&quot;:{&quot;translate&quot;:{&quot;x&quot;:-87.07307833718758,&quot;y&quot;:-39.64247958679908},&quot;rotate&quot;:0}},&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20.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8df1cbc8-920d-4149-87ac-e2751e2badee"/>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8df1cbc8-920d-4149-87ac-e2751e2badee&quot;:{&quot;type&quot;:&quot;FIGURE_OBJECT&quot;,&quot;id&quot;:&quot;8df1cbc8-920d-4149-87ac-e2751e2badee&quot;,&quot;relativeTransform&quot;:{&quot;translate&quot;:{&quot;x&quot;:293.34545724822266,&quot;y&quot;:-182.80819635472687},&quot;rotate&quot;:2.910743191353689,&quot;skewX&quot;:0,&quot;scale&quot;:{&quot;x&quot;:1,&quot;y&quot;:1}},&quot;opacity&quot;:1,&quot;path&quot;:{&quot;type&quot;:&quot;POLY_LINE&quot;,&quot;points&quot;:[{&quot;x&quot;:142.21620662976417,&quot;y&quot;:-86.33942793635784},{&quot;x&quot;:146.8787553666842,&quot;y&quot;:-80.37623290535403},{&quot;x&quot;:148.88910995807043,&quot;y&quot;:-73.07845720868897}],&quot;closed&quot;:false},&quot;pathStyles&quot;:[{&quot;type&quot;:&quot;FILL&quot;,&quot;fillStyle&quot;:&quot;rgba(0,0,0,0)&quot;},{&quot;type&quot;:&quot;STROKE&quot;,&quot;strokeStyle&quot;:{&quot;units&quot;:&quot;PATH_LENGTH&quot;,&quot;stops&quot;:{&quot;0&quot;:&quot;#23232300&quot;,&quot;1&quot;:&quot;#232323&quot;,&quot;0.45&quot;:&quot;#232323&quot;}},&quot;lineWidth&quot;:1,&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acdcd55-e5cc-48d0-8e0b-7119844b9b16&quot;,&quot;order&quot;:&quot;9999999999995&quot;},&quot;connectorInfo&quot;:{&quot;type&quot;:&quot;QUADRATIC&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21.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c88c02f1-7331-4dc0-86df-cd4d78d88af3"/>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c88c02f1-7331-4dc0-86df-cd4d78d88af3&quot;:{&quot;type&quot;:&quot;FIGURE_OBJECT&quot;,&quot;id&quot;:&quot;c88c02f1-7331-4dc0-86df-cd4d78d88af3&quot;,&quot;relativeTransform&quot;:{&quot;translate&quot;:{&quot;x&quot;:148.37112985880776,&quot;y&quot;:117.06662010923336},&quot;rotate&quot;:-0.7083734700317867,&quot;skewX&quot;:-5.551115123125785e-17,&quot;scale&quot;:{&quot;x&quot;:0.9999999999999998,&quot;y&quot;:0.9999999999999999}},&quot;opacity&quot;:1,&quot;path&quot;:{&quot;type&quot;:&quot;POLY_LINE&quot;,&quot;points&quot;:[{&quot;x&quot;:195.61352719096604,&quot;y&quot;:-118.75692956885888},{&quot;x&quot;:202.02670347897586,&quot;y&quot;:-110.55475879672576},{&quot;x&quot;:204.7918774478568,&quot;y&quot;:-100.51691797321449}],&quot;closed&quot;:false},&quot;pathStyles&quot;:[{&quot;type&quot;:&quot;FILL&quot;,&quot;fillStyle&quot;:&quot;rgba(0,0,0,0)&quot;},{&quot;type&quot;:&quot;STROKE&quot;,&quot;strokeStyle&quot;:{&quot;units&quot;:&quot;PATH_LENGTH&quot;,&quot;stops&quot;:{&quot;0&quot;:&quot;#23232300&quot;,&quot;1&quot;:&quot;#232323&quot;,&quot;0.45&quot;:&quot;#232323&quot;}},&quot;lineWidth&quot;:1.3754657913230153,&quot;lineJoin&quot;:&quot;round&quot;}],&quot;pathSmoothing&quot;:{&quot;type&quot;:&quot;CATMULL_SMOOTHING&quot;,&quot;smoothing&quot;:0.2},&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acdcd55-e5cc-48d0-8e0b-7119844b9b16&quot;,&quot;order&quot;:&quot;9999999999999&quot;},&quot;connectorInfo&quot;:{&quot;type&quot;:&quot;QUADRATIC&quot;,&quot;offset&quot;:{&quot;x&quot;:0,&quot;y&quot;:0},&quot;bending&quot;:-0.1,&quot;customized&quot;:false}},&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3.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3ad6fb0b-7db4-4d98-959c-35240311308f"/>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3ad6fb0b-7db4-4d98-959c-35240311308f&quot;:{&quot;type&quot;:&quot;FIGURE_OBJECT&quot;,&quot;id&quot;:&quot;3ad6fb0b-7db4-4d98-959c-35240311308f&quot;,&quot;parent&quot;:{&quot;type&quot;:&quot;CHILD&quot;,&quot;parentId&quot;:&quot;3acdcd55-e5cc-48d0-8e0b-7119844b9b16&quot;,&quot;order&quot;:&quot;9999999&quot;},&quot;relativeTransform&quot;:{&quot;translate&quot;:{&quot;x&quot;:-79.51438783108551,&quot;y&quot;:-29.09802338220486},&quot;rotate&quot;:0,&quot;skewX&quot;:0,&quot;scale&quot;:{&quot;x&quot;:1,&quot;y&quot;:1}},&quot;opacity&quot;:1},&quot;5ab5144f-f021-4369-8a99-07c4b474471b&quot;:{&quot;type&quot;:&quot;FIGURE_OBJECT&quot;,&quot;id&quot;:&quot;5ab5144f-f021-4369-8a99-07c4b474471b&quot;,&quot;source&quot;:{&quot;type&quot;:&quot;ASSETS&quot;,&quot;id&quot;:&quot;5f0c5c86e823060028b2b513&quot;},&quot;name&quot;:&quot;Nucleosome (for brush)&quot;,&quot;path&quot;:{&quot;type&quot;:&quot;SPLINE&quot;,&quot;spline&quot;:{&quot;points&quot;:[{&quot;x&quot;:-34.44822776336025,&quot;y&quot;:-1.509034257160181,&quot;isEndPoint&quot;:true},{&quot;x&quot;:3.113473751402239,&quot;y&quot;:1.6511464047457167,&quot;isEndPoint&quot;:false},{&quot;x&quot;:34.42864725315032,&quot;y&quot;:-1.8066418551922965,&quot;isEndPoint&quot;:true}],&quot;closed&quot;:false}},&quot;pathStyles&quot;:[{&quot;type&quot;:&quot;FILL&quot;,&quot;fillStyle&quot;:&quot;rgba(0,0,0,0)&quot;},{&quot;type&quot;:&quot;STROKE&quot;,&quot;strokeStyle&quot;:&quot;rgba(0,0,0,0)&quot;,&quot;lineWidth&quot;:40,&quot;lineJoin&quot;:&quot;round&quot;}],&quot;pathPattern&quot;:{&quot;type&quot;:&quot;ROW&quot;,&quot;patternId&quot;:&quot;bc37f2f2-5e70-4e4f-b087-a15152cc797a&quot;,&quot;patternTransform&quot;:{&quot;translate&quot;:{&quot;x&quot;:0.002860911286263152,&quot;y&quot;:-0.5},&quot;rotate&quot;:0,&quot;skewX&quot;:0,&quot;scale&quot;:{&quot;x&quot;:0.003185870029246286,&quot;y&quot;:0.005494505494505495}},&quot;xUnits&quot;:&quot;PATH_LENGTH&quot;,&quot;yUnits&quot;:&quot;STROKE_WIDTH&quot;,&quot;bending&quot;:true,&quot;isPremium&quot;:true},&quot;relativeTransform&quot;:{&quot;translate&quot;:{&quot;x&quot;:-164.15310781734834,&quot;y&quot;:7.139788994955342},&quot;rotate&quot;:0.3813967643158068,&quot;skewX&quot;:0,&quot;scale&quot;:{&quot;x&quot;:1,&quot;y&quot;:1}},&quot;isFrozen&quot;:true,&quot;parent&quot;:{&quot;type&quot;:&quot;CHILD&quot;,&quot;parentId&quot;:&quot;3ad6fb0b-7db4-4d98-959c-35240311308f&quot;,&quot;order&quot;:&quot;1&quot;}},&quot;6113930e-723d-4a52-ab2c-ad12f36be360&quot;:{&quot;type&quot;:&quot;FIGURE_OBJECT&quot;,&quot;id&quot;:&quot;6113930e-723d-4a52-ab2c-ad12f36be360&quot;,&quot;source&quot;:{&quot;type&quot;:&quot;ASSETS&quot;,&quot;id&quot;:&quot;5f0c5c86e823060028b2b513&quot;},&quot;name&quot;:&quot;Nucleosome (for brush)&quot;,&quot;path&quot;:{&quot;type&quot;:&quot;SPLINE&quot;,&quot;spline&quot;:{&quot;points&quot;:[{&quot;x&quot;:-34.36375159539362,&quot;y&quot;:-2.609811669306154,&quot;isEndPoint&quot;:true},{&quot;x&quot;:1.6274940492228467,&quot;y&quot;:2.636334144487762,&quot;isEndPoint&quot;:false},{&quot;x&quot;:31.77768359232133,&quot;y&quot;:-2.6631261570072695,&quot;isEndPoint&quot;:true},{&quot;x&quot;:32.62094471778216,&quot;y&quot;:-2.811345087829764,&quot;isEndPoint&quot;:false},{&quot;x&quot;:33.460890213082784,&quot;y&quot;:-2.9673220654135264,&quot;isEndPoint&quot;:false},{&quot;x&quot;:34.29759674561882,&quot;y&quot;:-3.130842888719222,&quot;isEndPoint&quot;:true}],&quot;closed&quot;:false}},&quot;pathStyles&quot;:[{&quot;type&quot;:&quot;FILL&quot;,&quot;fillStyle&quot;:&quot;rgba(0,0,0,0)&quot;},{&quot;type&quot;:&quot;STROKE&quot;,&quot;strokeStyle&quot;:&quot;rgba(0,0,0,0)&quot;,&quot;lineWidth&quot;:40,&quot;lineJoin&quot;:&quot;round&quot;}],&quot;pathPattern&quot;:{&quot;type&quot;:&quot;ROW&quot;,&quot;patternId&quot;:&quot;bef3a370-de29-4842-b523-1af663de14b2&quot;,&quot;patternTransform&quot;:{&quot;translate&quot;:{&quot;x&quot;:0.002860911286263152,&quot;y&quot;:-0.5},&quot;rotate&quot;:0,&quot;skewX&quot;:0,&quot;scale&quot;:{&quot;x&quot;:0.003185870029246286,&quot;y&quot;:0.005494505494505495}},&quot;xUnits&quot;:&quot;PATH_LENGTH&quot;,&quot;yUnits&quot;:&quot;STROKE_WIDTH&quot;,&quot;bending&quot;:true,&quot;isPremium&quot;:true},&quot;relativeTransform&quot;:{&quot;translate&quot;:{&quot;x&quot;:-98.85375146386998,&quot;y&quot;:25.04664651393493},&quot;rotate&quot;:0.1306851791462128,&quot;skewX&quot;:0,&quot;scale&quot;:{&quot;x&quot;:0.9999999999999999,&quot;y&quot;:1}},&quot;isFrozen&quot;:true,&quot;parent&quot;:{&quot;type&quot;:&quot;CHILD&quot;,&quot;parentId&quot;:&quot;3ad6fb0b-7db4-4d98-959c-35240311308f&quot;,&quot;order&quot;:&quot;2&quot;}},&quot;032ea9fb-9226-45e8-88cf-5b7283223319&quot;:{&quot;type&quot;:&quot;FIGURE_OBJECT&quot;,&quot;id&quot;:&quot;032ea9fb-9226-45e8-88cf-5b7283223319&quot;,&quot;source&quot;:{&quot;type&quot;:&quot;ASSETS&quot;,&quot;id&quot;:&quot;5f0c5c86e823060028b2b513&quot;},&quot;name&quot;:&quot;Nucleosome (for brush)&quot;,&quot;path&quot;:{&quot;type&quot;:&quot;SPLINE&quot;,&quot;spline&quot;:{&quot;points&quot;:[{&quot;x&quot;:-34.24290054154497,&quot;y&quot;:-3.5125720742207847,&quot;isEndPoint&quot;:true},{&quot;x&quot;:-11.261447836261716,&quot;y&quot;:1.588464798577773,&quot;isEndPoint&quot;:false},{&quot;x&quot;:11.710421886216153,&quot;y&quot;:0.37810244550503924,&quot;isEndPoint&quot;:false},{&quot;x&quot;:34.38897060479845,&quot;y&quot;:-2.3878277441600932,&quot;isEndPoint&quot;:true}],&quot;closed&quot;:false}},&quot;pathStyles&quot;:[{&quot;type&quot;:&quot;FILL&quot;,&quot;fillStyle&quot;:&quot;rgba(0,0,0,0)&quot;},{&quot;type&quot;:&quot;STROKE&quot;,&quot;strokeStyle&quot;:&quot;rgba(0,0,0,0)&quot;,&quot;lineWidth&quot;:40,&quot;lineJoin&quot;:&quot;round&quot;}],&quot;pathPattern&quot;:{&quot;type&quot;:&quot;ROW&quot;,&quot;patternId&quot;:&quot;fac68213-4708-45df-8c52-c3684e155920&quot;,&quot;patternTransform&quot;:{&quot;translate&quot;:{&quot;x&quot;:0.002860911286263152,&quot;y&quot;:-0.5},&quot;rotate&quot;:0,&quot;skewX&quot;:0,&quot;scale&quot;:{&quot;x&quot;:0.003185870029246286,&quot;y&quot;:0.005494505494505495}},&quot;xUnits&quot;:&quot;PATH_LENGTH&quot;,&quot;yUnits&quot;:&quot;STROKE_WIDTH&quot;,&quot;bending&quot;:true,&quot;isPremium&quot;:true},&quot;relativeTransform&quot;:{&quot;translate&quot;:{&quot;x&quot;:-31.613834845182044,&quot;y&quot;:20.638677502625786},&quot;rotate&quot;:-0.27262057889878205,&quot;skewX&quot;:0,&quot;scale&quot;:{&quot;x&quot;:1,&quot;y&quot;:1.0000000000000002}},&quot;isFrozen&quot;:true,&quot;parent&quot;:{&quot;type&quot;:&quot;CHILD&quot;,&quot;parentId&quot;:&quot;3ad6fb0b-7db4-4d98-959c-35240311308f&quot;,&quot;order&quot;:&quot;3&quot;}},&quot;6805b187-ab6c-4f83-bd87-302c8600d68e&quot;:{&quot;type&quot;:&quot;FIGURE_OBJECT&quot;,&quot;id&quot;:&quot;6805b187-ab6c-4f83-bd87-302c8600d68e&quot;,&quot;source&quot;:{&quot;type&quot;:&quot;ASSETS&quot;,&quot;id&quot;:&quot;5f0c5c86e823060028b2b513&quot;},&quot;name&quot;:&quot;Nucleosome (for brush)&quot;,&quot;path&quot;:{&quot;type&quot;:&quot;SPLINE&quot;,&quot;spline&quot;:{&quot;points&quot;:[{&quot;x&quot;:-34.491966151944915,&quot;y&quot;:-0.06285682131543524,&quot;isEndPoint&quot;:true},{&quot;x&quot;:-11.109537861094765,&quot;y&quot;:0.429404490161442,&quot;isEndPoint&quot;:false},{&quot;x&quot;:12.212140628766829,&quot;y&quot;:-0.8134691641754124,&quot;isEndPoint&quot;:false},{&quot;x&quot;:34.45947150237072,&quot;y&quot;:1.2156795457571405,&quot;isEndPoint&quot;:true}],&quot;closed&quot;:false}},&quot;pathStyles&quot;:[{&quot;type&quot;:&quot;FILL&quot;,&quot;fillStyle&quot;:&quot;rgba(0,0,0,0)&quot;},{&quot;type&quot;:&quot;STROKE&quot;,&quot;strokeStyle&quot;:&quot;rgba(0,0,0,0)&quot;,&quot;lineWidth&quot;:40,&quot;lineJoin&quot;:&quot;round&quot;}],&quot;pathPattern&quot;:{&quot;type&quot;:&quot;ROW&quot;,&quot;patternId&quot;:&quot;8d28684c-b173-46ca-a924-e9fe84cc5142&quot;,&quot;patternTransform&quot;:{&quot;translate&quot;:{&quot;x&quot;:0.002860911286263152,&quot;y&quot;:-0.5},&quot;rotate&quot;:0,&quot;skewX&quot;:0,&quot;scale&quot;:{&quot;x&quot;:0.003185870029246286,&quot;y&quot;:0.005494505494505495}},&quot;xUnits&quot;:&quot;PATH_LENGTH&quot;,&quot;yUnits&quot;:&quot;STROKE_WIDTH&quot;,&quot;bending&quot;:true,&quot;isPremium&quot;:true},&quot;relativeTransform&quot;:{&quot;translate&quot;:{&quot;x&quot;:31.46618043519797,&quot;y&quot;:-4.277731169747784},&quot;rotate&quot;:-0.4127609407813774,&quot;skewX&quot;:0,&quot;scale&quot;:{&quot;x&quot;:1,&quot;y&quot;:1}},&quot;isFrozen&quot;:true,&quot;parent&quot;:{&quot;type&quot;:&quot;CHILD&quot;,&quot;parentId&quot;:&quot;3ad6fb0b-7db4-4d98-959c-35240311308f&quot;,&quot;order&quot;:&quot;5&quot;}},&quot;2998c104-702f-40a1-8c23-5d421b88a0ec&quot;:{&quot;type&quot;:&quot;FIGURE_OBJECT&quot;,&quot;id&quot;:&quot;2998c104-702f-40a1-8c23-5d421b88a0ec&quot;,&quot;source&quot;:{&quot;type&quot;:&quot;ASSETS&quot;,&quot;id&quot;:&quot;5f0c5c86e823060028b2b513&quot;},&quot;name&quot;:&quot;Nucleosome (for brush)&quot;,&quot;path&quot;:{&quot;type&quot;:&quot;SPLINE&quot;,&quot;spline&quot;:{&quot;points&quot;:[{&quot;x&quot;:-34.16792129480171,&quot;y&quot;:4.177116777559522,&quot;isEndPoint&quot;:true},{&quot;x&quot;:-22.793879990308312,&quot;y&quot;:1.6324829070377813,&quot;isEndPoint&quot;:false},{&quot;x&quot;:-11.432597062902119,&quot;y&quot;:0.00046419980002632144,&quot;isEndPoint&quot;:false},{&quot;x&quot;:-0.007239834334370698,&quot;y&quot;:1.4702705541935757e-7,&quot;isEndPoint&quot;:true},{&quot;x&quot;:17.333025943140996,&quot;y&quot;:-0.0007041459116301496,&quot;isEndPoint&quot;:false},{&quot;x&quot;:34.27171564193878,&quot;y&quot;:3.372314399764237,&quot;isEndPoint&quot;:true}],&quot;closed&quot;:false}},&quot;pathStyles&quot;:[{&quot;type&quot;:&quot;FILL&quot;,&quot;fillStyle&quot;:&quot;rgba(0,0,0,0)&quot;},{&quot;type&quot;:&quot;STROKE&quot;,&quot;strokeStyle&quot;:&quot;rgba(0,0,0,0)&quot;,&quot;lineWidth&quot;:40,&quot;lineJoin&quot;:&quot;round&quot;}],&quot;pathPattern&quot;:{&quot;type&quot;:&quot;ROW&quot;,&quot;patternId&quot;:&quot;1657e8ca-79b2-4b36-990d-8fa0f51beb80&quot;,&quot;patternTransform&quot;:{&quot;translate&quot;:{&quot;x&quot;:0.002860911286263152,&quot;y&quot;:-0.5},&quot;rotate&quot;:0,&quot;skewX&quot;:0,&quot;scale&quot;:{&quot;x&quot;:0.003185870029246286,&quot;y&quot;:0.005494505494505495}},&quot;xUnits&quot;:&quot;PATH_LENGTH&quot;,&quot;yUnits&quot;:&quot;STROKE_WIDTH&quot;,&quot;bending&quot;:true,&quot;isPremium&quot;:true},&quot;relativeTransform&quot;:{&quot;translate&quot;:{&quot;x&quot;:96.00699461778113,&quot;y&quot;:-24.42458907920832},&quot;rotate&quot;:-0.10656476344969448,&quot;skewX&quot;:0,&quot;scale&quot;:{&quot;x&quot;:1,&quot;y&quot;:1}},&quot;isFrozen&quot;:true,&quot;parent&quot;:{&quot;type&quot;:&quot;CHILD&quot;,&quot;parentId&quot;:&quot;3ad6fb0b-7db4-4d98-959c-35240311308f&quot;,&quot;order&quot;:&quot;6&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4.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ff7188c2-2b5e-4da5-8147-403c15d5e5da"/>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ff7188c2-2b5e-4da5-8147-403c15d5e5da&quot;:{&quot;relativeTransform&quot;:{&quot;translate&quot;:{&quot;x&quot;:104.10772995368205,&quot;y&quot;:-62.100533054958994},&quot;rotate&quot;:0,&quot;skewX&quot;:0,&quot;scale&quot;:{&quot;x&quot;:1,&quot;y&quot;:1}},&quot;type&quot;:&quot;FIGURE_OBJECT&quot;,&quot;id&quot;:&quot;ff7188c2-2b5e-4da5-8147-403c15d5e5da&quot;,&quot;name&quot;:&quot;Nucleosome (editable)&quot;,&quot;displayName&quot;:&quot;Nucleosome (editable)&quot;,&quot;opacity&quot;:1,&quot;source&quot;:{&quot;id&quot;:&quot;5ea378024e503c00b30447a6&quot;,&quot;type&quot;:&quot;ASSETS&quot;},&quot;pathStyles&quot;:[{&quot;type&quot;:&quot;FILL&quot;,&quot;fillStyle&quot;:&quot;rgb(0,0,0)&quot;}],&quot;isLocked&quot;:false,&quot;parent&quot;:{&quot;type&quot;:&quot;CHILD&quot;,&quot;parentId&quot;:&quot;3acdcd55-e5cc-48d0-8e0b-7119844b9b16&quot;,&quot;order&quot;:&quot;99999995&quot;},&quot;isPremium&quot;:true},&quot;54bb1990-5ae6-4bf9-a783-cc61d6a4c052&quot;:{&quot;type&quot;:&quot;FIGURE_OBJECT&quot;,&quot;id&quot;:&quot;54bb1990-5ae6-4bf9-a783-cc61d6a4c052&quot;,&quot;relativeTransform&quot;:{&quot;translate&quot;:{&quot;x&quot;:37.165366739931244,&quot;y&quot;:11.57577760555494},&quot;rotate&quot;:0},&quot;opacity&quot;:1,&quot;path&quot;:{&quot;type&quot;:&quot;POLY_LINE&quot;,&quot;points&quot;:[{&quot;x&quot;:15.818943067838852,&quot;y&quot;:15.286669391610076},{&quot;x&quot;:-20.414778913483296,&quot;y&quot;:15.286669391610076},{&quot;x&quot;:-31.930808044166138,&quot;y&quot;:-1.6768167826212128},{&quot;x&quot;:-38.2122784790842,&quot;y&quot;:-15.286669391610076}],&quot;closed&quot;:false,&quot;cornerRounding&quot;:{&quot;type&quot;:&quot;ARC_LENGTH&quot;,&quot;global&quot;:26.630257513528115}},&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ff7188c2-2b5e-4da5-8147-403c15d5e5da&quot;,&quot;order&quot;:&quot;05&quot;}},&quot;e18877d0-a4a9-4e8b-b81e-b0aea2edffb3&quot;:{&quot;type&quot;:&quot;FIGURE_OBJECT&quot;,&quot;id&quot;:&quot;e18877d0-a4a9-4e8b-b81e-b0aea2edffb3&quot;,&quot;name&quot;:&quot;Histone monomer 2 (top)&quot;,&quot;relativeTransform&quot;:{&quot;translate&quot;:{&quot;x&quot;:-20.430627650514097,&quot;y&quot;:0.20822810685277449},&quot;rotate&quot;:0,&quot;skewX&quot;:0,&quot;scale&quot;:{&quot;x&quot;:0.19515115220769286,&quot;y&quot;:0.19515115220769286}},&quot;opacity&quot;:1,&quot;image&quot;:{&quot;url&quot;:&quot;https://icons.biorender.com/biorender/5ea375501377920028d0a532/histone-monomer-2-top.png&quot;,&quot;fallbackUrl&quot;:&quot;https://res.cloudinary.com/dlcjuc3ej/image/upload/v1587770700/okuzewcfeak9n6zxrjao.svg#/keystone/api/icons/5ea375501377920028d0a532/histone-monomer-2-top.svg&quot;,&quot;size&quot;:{&quot;x&quot;:142,&quot;y&quot;:192},&quot;isPremium&quot;:false},&quot;source&quot;:{&quot;id&quot;:&quot;5ea374f61377920028d0a52b&quot;,&quot;type&quot;:&quot;ASSETS&quot;},&quot;pathStyles&quot;:[{&quot;type&quot;:&quot;FILL&quot;,&quot;fillStyle&quot;:&quot;rgb(0,0,0)&quot;}],&quot;isLocked&quot;:false,&quot;parent&quot;:{&quot;type&quot;:&quot;CHILD&quot;,&quot;parentId&quot;:&quot;ff7188c2-2b5e-4da5-8147-403c15d5e5da&quot;,&quot;order&quot;:&quot;1&quot;}},&quot;d0c34007-398d-4fa0-8bee-a3af7bb762f3&quot;:{&quot;type&quot;:&quot;FIGURE_OBJECT&quot;,&quot;id&quot;:&quot;d0c34007-398d-4fa0-8bee-a3af7bb762f3&quot;,&quot;name&quot;:&quot;Histone monomer 1 (top)&quot;,&quot;relativeTransform&quot;:{&quot;translate&quot;:{&quot;x&quot;:-14.314529841679994,&quot;y&quot;:-13.409866391074008},&quot;rotate&quot;:0,&quot;skewX&quot;:0,&quot;scale&quot;:{&quot;x&quot;:0.1979019449000113,&quot;y&quot;:0.1979019449000112}},&quot;opacity&quot;:1,&quot;image&quot;:{&quot;url&quot;:&quot;https://icons.biorender.com/biorender/5ea374de1377920028d0a51b/histone-monomer-1-top.png&quot;,&quot;fallbackUrl&quot;:&quot;https://res.cloudinary.com/dlcjuc3ej/image/upload/v1587770586/myk6h9cfwl9matpgyeoj.svg#/keystone/api/icons/5ea374de1377920028d0a51b/histone-monomer-1-top.svg&quot;,&quot;size&quot;:{&quot;x&quot;:141,&quot;y&quot;:176},&quot;isPremium&quot;:false},&quot;source&quot;:{&quot;id&quot;:&quot;5ea3719f1377920028d0a515&quot;,&quot;type&quot;:&quot;ASSETS&quot;},&quot;pathStyles&quot;:[{&quot;type&quot;:&quot;FILL&quot;,&quot;fillStyle&quot;:&quot;rgb(0,0,0)&quot;}],&quot;isLocked&quot;:false,&quot;parent&quot;:{&quot;type&quot;:&quot;CHILD&quot;,&quot;parentId&quot;:&quot;ff7188c2-2b5e-4da5-8147-403c15d5e5da&quot;,&quot;order&quot;:&quot;2&quot;}},&quot;c6aa9c76-3946-43cd-8965-e05ec094ec71&quot;:{&quot;type&quot;:&quot;FIGURE_OBJECT&quot;,&quot;id&quot;:&quot;c6aa9c76-3946-43cd-8965-e05ec094ec71&quot;,&quot;name&quot;:&quot;Histone monomer 5 (side) &quot;,&quot;relativeTransform&quot;:{&quot;translate&quot;:{&quot;x&quot;:9.29268769549055,&quot;y&quot;:-3.1124316117425006},&quot;rotate&quot;:0,&quot;skewX&quot;:0,&quot;scale&quot;:{&quot;x&quot;:0.2020311608756372,&quot;y&quot;:0.2020311608756371}},&quot;opacity&quot;:1,&quot;image&quot;:{&quot;url&quot;:&quot;https://icons.biorender.com/biorender/5ea376431377920028d0a572/histone-monomer-5-side.png&quot;,&quot;fallbackUrl&quot;:&quot;https://res.cloudinary.com/dlcjuc3ej/image/upload/v1587770935/vjfizxstl1hd9goi3jfd.svg#/keystone/api/icons/5ea376431377920028d0a572/histone-monomer-5-side.svg&quot;,&quot;size&quot;:{&quot;x&quot;:156,&quot;y&quot;:157},&quot;isPremium&quot;:false},&quot;source&quot;:{&quot;id&quot;:&quot;5ea376131377920028d0a56d&quot;,&quot;type&quot;:&quot;ASSETS&quot;},&quot;pathStyles&quot;:[{&quot;type&quot;:&quot;FILL&quot;,&quot;fillStyle&quot;:&quot;rgb(0,0,0)&quot;}],&quot;isLocked&quot;:false,&quot;parent&quot;:{&quot;type&quot;:&quot;CHILD&quot;,&quot;parentId&quot;:&quot;ff7188c2-2b5e-4da5-8147-403c15d5e5da&quot;,&quot;order&quot;:&quot;3&quot;}},&quot;f31a369a-0672-49dc-953b-30f1c47316fe&quot;:{&quot;type&quot;:&quot;FIGURE_OBJECT&quot;,&quot;id&quot;:&quot;f31a369a-0672-49dc-953b-30f1c47316fe&quot;,&quot;name&quot;:&quot;Histone monomer 6 (side) &quot;,&quot;relativeTransform&quot;:{&quot;translate&quot;:{&quot;x&quot;:-0.8153734248472844,&quot;y&quot;:18.11045263413052},&quot;rotate&quot;:0,&quot;skewX&quot;:0,&quot;scale&quot;:{&quot;x&quot;:0.19712844818828532,&quot;y&quot;:0.1971284481882854}},&quot;opacity&quot;:1,&quot;image&quot;:{&quot;url&quot;:&quot;https://icons.biorender.com/biorender/5ea3766a1377920028d0a584/histone-monomer-6-side.png&quot;,&quot;fallbackUrl&quot;:&quot;https://res.cloudinary.com/dlcjuc3ej/image/upload/v1587770982/fayimcgz5jm0b30ztezv.svg#/keystone/api/icons/5ea3766a1377920028d0a584/histone-monomer-6-side.svg&quot;,&quot;size&quot;:{&quot;x&quot;:156,&quot;y&quot;:129},&quot;isPremium&quot;:false},&quot;source&quot;:{&quot;id&quot;:&quot;5ea376441377920028d0a583&quot;,&quot;type&quot;:&quot;ASSETS&quot;},&quot;pathStyles&quot;:[{&quot;type&quot;:&quot;FILL&quot;,&quot;fillStyle&quot;:&quot;rgb(0,0,0)&quot;}],&quot;isLocked&quot;:false,&quot;parent&quot;:{&quot;type&quot;:&quot;CHILD&quot;,&quot;parentId&quot;:&quot;ff7188c2-2b5e-4da5-8147-403c15d5e5da&quot;,&quot;order&quot;:&quot;5&quot;}},&quot;dae88d7a-e1b5-4345-82c2-55bb4300d93c&quot;:{&quot;type&quot;:&quot;FIGURE_OBJECT&quot;,&quot;id&quot;:&quot;dae88d7a-e1b5-4345-82c2-55bb4300d93c&quot;,&quot;name&quot;:&quot;Histone monomer 4 &quot;,&quot;relativeTransform&quot;:{&quot;translate&quot;:{&quot;x&quot;:-10.84394677971494,&quot;y&quot;:9.350680924708184},&quot;rotate&quot;:0,&quot;skewX&quot;:0,&quot;scale&quot;:{&quot;x&quot;:0.19648837234065525,&quot;y&quot;:0.19648837234065525}},&quot;opacity&quot;:1,&quot;image&quot;:{&quot;url&quot;:&quot;https://icons.biorender.com/biorender/5ea375961377920028d0a557/20200424232655/image/histone-monomer-4.png&quot;,&quot;fallbackUrl&quot;:&quot;https://res.cloudinary.com/dlcjuc3ej/image/upload/v1587770815/jqu2kff1293mbzqjpoct.svg#/keystone/api/icons/5ea375961377920028d0a557/20200424232655/image/histone-monomer-4.svg&quot;,&quot;size&quot;:{&quot;x&quot;:155,&quot;y&quot;:172},&quot;isPremium&quot;:false},&quot;source&quot;:{&quot;id&quot;:&quot;5ea375961377920028d0a557&quot;,&quot;type&quot;:&quot;ASSETS&quot;},&quot;pathStyles&quot;:[{&quot;type&quot;:&quot;FILL&quot;,&quot;fillStyle&quot;:&quot;rgb(0,0,0)&quot;}],&quot;isLocked&quot;:false,&quot;parent&quot;:{&quot;type&quot;:&quot;CHILD&quot;,&quot;parentId&quot;:&quot;ff7188c2-2b5e-4da5-8147-403c15d5e5da&quot;,&quot;order&quot;:&quot;55&quot;}},&quot;001456ff-558e-49ab-9922-d060e51bebcf&quot;:{&quot;type&quot;:&quot;FIGURE_OBJECT&quot;,&quot;id&quot;:&quot;001456ff-558e-49ab-9922-d060e51bebcf&quot;,&quot;relativeTransform&quot;:{&quot;translate&quot;:{&quot;x&quot;:3.140735217459192,&quot;y&quot;:6.340695453920299},&quot;rotate&quot;:0},&quot;opacity&quot;:1,&quot;path&quot;:{&quot;type&quot;:&quot;POLY_LINE&quot;,&quot;points&quot;:[{&quot;x&quot;:-9.945661521953463,&quot;y&quot;:20.52104045500735},{&quot;x&quot;:0.523455869576532,&quot;y&quot;:10.051923063477355},{&quot;x&quot;:9.945661521953463,&quot;y&quot;:-9.839399980429462},{&quot;x&quot;:9.945661521953463,&quot;y&quot;:-20.52104045500735}],&quot;closed&quot;:false,&quot;cornerRounding&quot;:{&quot;type&quot;:&quot;ARC_LENGTH&quot;,&quot;global&quot;:43.1668102797462}},&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ff7188c2-2b5e-4da5-8147-403c15d5e5da&quot;,&quot;order&quot;:&quot;6&quot;}},&quot;e032f88b-6d37-46fe-a776-577053288dd9&quot;:{&quot;type&quot;:&quot;FIGURE_OBJECT&quot;,&quot;id&quot;:&quot;e032f88b-6d37-46fe-a776-577053288dd9&quot;,&quot;name&quot;:&quot;Histone monomer 3 &quot;,&quot;relativeTransform&quot;:{&quot;translate&quot;:{&quot;x&quot;:0.14342601200199442,&quot;y&quot;:-8.790645911718697},&quot;rotate&quot;:0,&quot;skewX&quot;:0,&quot;scale&quot;:{&quot;x&quot;:0.1982377919459128,&quot;y&quot;:0.1982377919459128}},&quot;opacity&quot;:1,&quot;image&quot;:{&quot;url&quot;:&quot;https://icons.biorender.com/biorender/5ea375941377920028d0a549/histone-monomer-3.png&quot;,&quot;fallbackUrl&quot;:&quot;https://res.cloudinary.com/dlcjuc3ej/image/upload/v1587770767/jtynwbazuyitfk5dpixj.svg#/keystone/api/icons/5ea375941377920028d0a549/histone-monomer-3.svg&quot;,&quot;size&quot;:{&quot;x&quot;:155,&quot;y&quot;:160},&quot;isPremium&quot;:false},&quot;source&quot;:{&quot;id&quot;:&quot;5ea375511377920028d0a541&quot;,&quot;type&quot;:&quot;ASSETS&quot;},&quot;pathStyles&quot;:[{&quot;type&quot;:&quot;FILL&quot;,&quot;fillStyle&quot;:&quot;rgb(0,0,0)&quot;}],&quot;isLocked&quot;:false,&quot;parent&quot;:{&quot;type&quot;:&quot;CHILD&quot;,&quot;parentId&quot;:&quot;ff7188c2-2b5e-4da5-8147-403c15d5e5da&quot;,&quot;order&quot;:&quot;7&quot;}},&quot;489ee0ce-15ed-4100-b2d2-0db7c3f39832&quot;:{&quot;type&quot;:&quot;FIGURE_OBJECT&quot;,&quot;id&quot;:&quot;489ee0ce-15ed-4100-b2d2-0db7c3f39832&quot;,&quot;relativeTransform&quot;:{&quot;translate&quot;:{&quot;x&quot;:-35.5949991312017,&quot;y&quot;:3.197342957113858},&quot;rotate&quot;:0},&quot;opacity&quot;:1,&quot;path&quot;:{&quot;type&quot;:&quot;POLY_LINE&quot;,&quot;points&quot;:[{&quot;x&quot;:-21.16129666141336,&quot;y&quot;:22.615051565680986},{&quot;x&quot;:15.703676087294937,&quot;y&quot;:22.615051565680986},{&quot;x&quot;:30.360440435436757,&quot;y&quot;:7.745388869755825},{&quot;x&quot;:39.78264608781369,&quot;y&quot;:-10.049305784129675},{&quot;x&quot;:39.78264608781369,&quot;y&quot;:-22.615051565680986}],&quot;closed&quot;:false,&quot;cornerRounding&quot;:{&quot;type&quot;:&quot;ARC_LENGTH&quot;,&quot;global&quot;:26.630257513528115}},&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ff7188c2-2b5e-4da5-8147-403c15d5e5da&quot;,&quot;order&quot;:&quot;8&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5.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fcc8d0d4-2f97-4fdb-a17b-d9595e13c370"/>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fcc8d0d4-2f97-4fdb-a17b-d9595e13c370&quot;:{&quot;relativeTransform&quot;:{&quot;translate&quot;:{&quot;x&quot;:205.6454057506855,&quot;y&quot;:-61.13644096625116},&quot;rotate&quot;:0,&quot;skewX&quot;:0,&quot;scale&quot;:{&quot;x&quot;:1,&quot;y&quot;:1}},&quot;type&quot;:&quot;FIGURE_OBJECT&quot;,&quot;id&quot;:&quot;fcc8d0d4-2f97-4fdb-a17b-d9595e13c370&quot;,&quot;name&quot;:&quot;Nucleosome (editable)&quot;,&quot;displayName&quot;:&quot;Nucleosome (editable)&quot;,&quot;opacity&quot;:1,&quot;source&quot;:{&quot;id&quot;:&quot;5ea378024e503c00b30447a6&quot;,&quot;type&quot;:&quot;ASSETS&quot;},&quot;pathStyles&quot;:[{&quot;type&quot;:&quot;FILL&quot;,&quot;fillStyle&quot;:&quot;rgb(0,0,0)&quot;}],&quot;isLocked&quot;:false,&quot;parent&quot;:{&quot;type&quot;:&quot;CHILD&quot;,&quot;parentId&quot;:&quot;3acdcd55-e5cc-48d0-8e0b-7119844b9b16&quot;,&quot;order&quot;:&quot;99999997&quot;},&quot;isPremium&quot;:true},&quot;e564c2ff-d711-41d1-a97e-056601d6db95&quot;:{&quot;type&quot;:&quot;FIGURE_OBJECT&quot;,&quot;id&quot;:&quot;e564c2ff-d711-41d1-a97e-056601d6db95&quot;,&quot;relativeTransform&quot;:{&quot;translate&quot;:{&quot;x&quot;:37.165366739931244,&quot;y&quot;:11.57577760555494},&quot;rotate&quot;:0},&quot;opacity&quot;:1,&quot;path&quot;:{&quot;type&quot;:&quot;POLY_LINE&quot;,&quot;points&quot;:[{&quot;x&quot;:15.818943067838852,&quot;y&quot;:15.286669391610076},{&quot;x&quot;:-20.414778913483296,&quot;y&quot;:15.286669391610076},{&quot;x&quot;:-31.930808044166138,&quot;y&quot;:-1.6768167826212128},{&quot;x&quot;:-38.2122784790842,&quot;y&quot;:-15.286669391610076}],&quot;closed&quot;:false,&quot;cornerRounding&quot;:{&quot;type&quot;:&quot;ARC_LENGTH&quot;,&quot;global&quot;:26.630257513528115}},&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fcc8d0d4-2f97-4fdb-a17b-d9595e13c370&quot;,&quot;order&quot;:&quot;05&quot;}},&quot;a2775d83-5742-497b-ad8e-fbf10fb17408&quot;:{&quot;type&quot;:&quot;FIGURE_OBJECT&quot;,&quot;id&quot;:&quot;a2775d83-5742-497b-ad8e-fbf10fb17408&quot;,&quot;name&quot;:&quot;Histone monomer 2 (top)&quot;,&quot;relativeTransform&quot;:{&quot;translate&quot;:{&quot;x&quot;:-20.430627650514097,&quot;y&quot;:0.20822810685277449},&quot;rotate&quot;:0,&quot;skewX&quot;:0,&quot;scale&quot;:{&quot;x&quot;:0.19515115220769286,&quot;y&quot;:0.19515115220769286}},&quot;opacity&quot;:1,&quot;image&quot;:{&quot;url&quot;:&quot;https://icons.biorender.com/biorender/5ea375501377920028d0a532/histone-monomer-2-top.png&quot;,&quot;fallbackUrl&quot;:&quot;https://res.cloudinary.com/dlcjuc3ej/image/upload/v1587770700/okuzewcfeak9n6zxrjao.svg#/keystone/api/icons/5ea375501377920028d0a532/histone-monomer-2-top.svg&quot;,&quot;size&quot;:{&quot;x&quot;:142,&quot;y&quot;:192},&quot;isPremium&quot;:false},&quot;source&quot;:{&quot;id&quot;:&quot;5ea374f61377920028d0a52b&quot;,&quot;type&quot;:&quot;ASSETS&quot;},&quot;pathStyles&quot;:[{&quot;type&quot;:&quot;FILL&quot;,&quot;fillStyle&quot;:&quot;rgb(0,0,0)&quot;}],&quot;isLocked&quot;:false,&quot;parent&quot;:{&quot;type&quot;:&quot;CHILD&quot;,&quot;parentId&quot;:&quot;fcc8d0d4-2f97-4fdb-a17b-d9595e13c370&quot;,&quot;order&quot;:&quot;1&quot;}},&quot;76cf3912-d9a0-4972-a2cd-96168f49418a&quot;:{&quot;type&quot;:&quot;FIGURE_OBJECT&quot;,&quot;id&quot;:&quot;76cf3912-d9a0-4972-a2cd-96168f49418a&quot;,&quot;name&quot;:&quot;Histone monomer 1 (top)&quot;,&quot;relativeTransform&quot;:{&quot;translate&quot;:{&quot;x&quot;:-14.314529841679994,&quot;y&quot;:-13.409866391074008},&quot;rotate&quot;:0,&quot;skewX&quot;:0,&quot;scale&quot;:{&quot;x&quot;:0.1979019449000113,&quot;y&quot;:0.1979019449000112}},&quot;opacity&quot;:1,&quot;image&quot;:{&quot;url&quot;:&quot;https://icons.biorender.com/biorender/5ea374de1377920028d0a51b/histone-monomer-1-top.png&quot;,&quot;fallbackUrl&quot;:&quot;https://res.cloudinary.com/dlcjuc3ej/image/upload/v1587770586/myk6h9cfwl9matpgyeoj.svg#/keystone/api/icons/5ea374de1377920028d0a51b/histone-monomer-1-top.svg&quot;,&quot;size&quot;:{&quot;x&quot;:141,&quot;y&quot;:176},&quot;isPremium&quot;:false},&quot;source&quot;:{&quot;id&quot;:&quot;5ea3719f1377920028d0a515&quot;,&quot;type&quot;:&quot;ASSETS&quot;},&quot;pathStyles&quot;:[{&quot;type&quot;:&quot;FILL&quot;,&quot;fillStyle&quot;:&quot;rgb(0,0,0)&quot;}],&quot;isLocked&quot;:false,&quot;parent&quot;:{&quot;type&quot;:&quot;CHILD&quot;,&quot;parentId&quot;:&quot;fcc8d0d4-2f97-4fdb-a17b-d9595e13c370&quot;,&quot;order&quot;:&quot;2&quot;}},&quot;3be47f78-8122-4dac-9c4c-f8cb6aefeff1&quot;:{&quot;type&quot;:&quot;FIGURE_OBJECT&quot;,&quot;id&quot;:&quot;3be47f78-8122-4dac-9c4c-f8cb6aefeff1&quot;,&quot;name&quot;:&quot;Histone monomer 5 (side) &quot;,&quot;relativeTransform&quot;:{&quot;translate&quot;:{&quot;x&quot;:9.29268769549055,&quot;y&quot;:-3.1124316117425006},&quot;rotate&quot;:0,&quot;skewX&quot;:0,&quot;scale&quot;:{&quot;x&quot;:0.2020311608756372,&quot;y&quot;:0.2020311608756371}},&quot;opacity&quot;:1,&quot;image&quot;:{&quot;url&quot;:&quot;https://icons.biorender.com/biorender/5ea376431377920028d0a572/histone-monomer-5-side.png&quot;,&quot;fallbackUrl&quot;:&quot;https://res.cloudinary.com/dlcjuc3ej/image/upload/v1587770935/vjfizxstl1hd9goi3jfd.svg#/keystone/api/icons/5ea376431377920028d0a572/histone-monomer-5-side.svg&quot;,&quot;size&quot;:{&quot;x&quot;:156,&quot;y&quot;:157},&quot;isPremium&quot;:false},&quot;source&quot;:{&quot;id&quot;:&quot;5ea376131377920028d0a56d&quot;,&quot;type&quot;:&quot;ASSETS&quot;},&quot;pathStyles&quot;:[{&quot;type&quot;:&quot;FILL&quot;,&quot;fillStyle&quot;:&quot;rgb(0,0,0)&quot;}],&quot;isLocked&quot;:false,&quot;parent&quot;:{&quot;type&quot;:&quot;CHILD&quot;,&quot;parentId&quot;:&quot;fcc8d0d4-2f97-4fdb-a17b-d9595e13c370&quot;,&quot;order&quot;:&quot;3&quot;}},&quot;8f12e6d6-1214-4706-9bd3-ab8e7c6ef0f3&quot;:{&quot;type&quot;:&quot;FIGURE_OBJECT&quot;,&quot;id&quot;:&quot;8f12e6d6-1214-4706-9bd3-ab8e7c6ef0f3&quot;,&quot;name&quot;:&quot;Histone monomer 6 (side) &quot;,&quot;relativeTransform&quot;:{&quot;translate&quot;:{&quot;x&quot;:-0.8153734248472844,&quot;y&quot;:18.11045263413052},&quot;rotate&quot;:0,&quot;skewX&quot;:0,&quot;scale&quot;:{&quot;x&quot;:0.19712844818828532,&quot;y&quot;:0.1971284481882854}},&quot;opacity&quot;:1,&quot;image&quot;:{&quot;url&quot;:&quot;https://icons.biorender.com/biorender/5ea3766a1377920028d0a584/histone-monomer-6-side.png&quot;,&quot;fallbackUrl&quot;:&quot;https://res.cloudinary.com/dlcjuc3ej/image/upload/v1587770982/fayimcgz5jm0b30ztezv.svg#/keystone/api/icons/5ea3766a1377920028d0a584/histone-monomer-6-side.svg&quot;,&quot;size&quot;:{&quot;x&quot;:156,&quot;y&quot;:129},&quot;isPremium&quot;:false},&quot;source&quot;:{&quot;id&quot;:&quot;5ea376441377920028d0a583&quot;,&quot;type&quot;:&quot;ASSETS&quot;},&quot;pathStyles&quot;:[{&quot;type&quot;:&quot;FILL&quot;,&quot;fillStyle&quot;:&quot;rgb(0,0,0)&quot;}],&quot;isLocked&quot;:false,&quot;parent&quot;:{&quot;type&quot;:&quot;CHILD&quot;,&quot;parentId&quot;:&quot;fcc8d0d4-2f97-4fdb-a17b-d9595e13c370&quot;,&quot;order&quot;:&quot;5&quot;}},&quot;de03e6b5-1d25-4817-badd-3a26cd199512&quot;:{&quot;type&quot;:&quot;FIGURE_OBJECT&quot;,&quot;id&quot;:&quot;de03e6b5-1d25-4817-badd-3a26cd199512&quot;,&quot;name&quot;:&quot;Histone monomer 4 &quot;,&quot;relativeTransform&quot;:{&quot;translate&quot;:{&quot;x&quot;:-10.84394677971494,&quot;y&quot;:9.350680924708184},&quot;rotate&quot;:0,&quot;skewX&quot;:0,&quot;scale&quot;:{&quot;x&quot;:0.19648837234065525,&quot;y&quot;:0.19648837234065525}},&quot;opacity&quot;:1,&quot;image&quot;:{&quot;url&quot;:&quot;https://icons.biorender.com/biorender/5ea375961377920028d0a557/20200424232655/image/histone-monomer-4.png&quot;,&quot;fallbackUrl&quot;:&quot;https://res.cloudinary.com/dlcjuc3ej/image/upload/v1587770815/jqu2kff1293mbzqjpoct.svg#/keystone/api/icons/5ea375961377920028d0a557/20200424232655/image/histone-monomer-4.svg&quot;,&quot;size&quot;:{&quot;x&quot;:155,&quot;y&quot;:172},&quot;isPremium&quot;:false},&quot;source&quot;:{&quot;id&quot;:&quot;5ea375961377920028d0a557&quot;,&quot;type&quot;:&quot;ASSETS&quot;},&quot;pathStyles&quot;:[{&quot;type&quot;:&quot;FILL&quot;,&quot;fillStyle&quot;:&quot;rgb(0,0,0)&quot;}],&quot;isLocked&quot;:false,&quot;parent&quot;:{&quot;type&quot;:&quot;CHILD&quot;,&quot;parentId&quot;:&quot;fcc8d0d4-2f97-4fdb-a17b-d9595e13c370&quot;,&quot;order&quot;:&quot;55&quot;}},&quot;65ec7457-1236-493f-8a5d-cc19231e4108&quot;:{&quot;type&quot;:&quot;FIGURE_OBJECT&quot;,&quot;id&quot;:&quot;65ec7457-1236-493f-8a5d-cc19231e4108&quot;,&quot;relativeTransform&quot;:{&quot;translate&quot;:{&quot;x&quot;:3.140735217459192,&quot;y&quot;:6.340695453920299},&quot;rotate&quot;:0},&quot;opacity&quot;:1,&quot;path&quot;:{&quot;type&quot;:&quot;POLY_LINE&quot;,&quot;points&quot;:[{&quot;x&quot;:-9.945661521953463,&quot;y&quot;:20.52104045500735},{&quot;x&quot;:0.523455869576532,&quot;y&quot;:10.051923063477355},{&quot;x&quot;:9.945661521953463,&quot;y&quot;:-9.839399980429462},{&quot;x&quot;:9.945661521953463,&quot;y&quot;:-20.52104045500735}],&quot;closed&quot;:false,&quot;cornerRounding&quot;:{&quot;type&quot;:&quot;ARC_LENGTH&quot;,&quot;global&quot;:43.1668102797462}},&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fcc8d0d4-2f97-4fdb-a17b-d9595e13c370&quot;,&quot;order&quot;:&quot;6&quot;}},&quot;b2fe841c-873e-4783-bd7b-729cb10b9a36&quot;:{&quot;type&quot;:&quot;FIGURE_OBJECT&quot;,&quot;id&quot;:&quot;b2fe841c-873e-4783-bd7b-729cb10b9a36&quot;,&quot;name&quot;:&quot;Histone monomer 3 &quot;,&quot;relativeTransform&quot;:{&quot;translate&quot;:{&quot;x&quot;:0.14342601200199442,&quot;y&quot;:-8.790645911718697},&quot;rotate&quot;:0,&quot;skewX&quot;:0,&quot;scale&quot;:{&quot;x&quot;:0.1982377919459128,&quot;y&quot;:0.1982377919459128}},&quot;opacity&quot;:1,&quot;image&quot;:{&quot;url&quot;:&quot;https://icons.biorender.com/biorender/5ea375941377920028d0a549/histone-monomer-3.png&quot;,&quot;fallbackUrl&quot;:&quot;https://res.cloudinary.com/dlcjuc3ej/image/upload/v1587770767/jtynwbazuyitfk5dpixj.svg#/keystone/api/icons/5ea375941377920028d0a549/histone-monomer-3.svg&quot;,&quot;size&quot;:{&quot;x&quot;:155,&quot;y&quot;:160},&quot;isPremium&quot;:false},&quot;source&quot;:{&quot;id&quot;:&quot;5ea375511377920028d0a541&quot;,&quot;type&quot;:&quot;ASSETS&quot;},&quot;pathStyles&quot;:[{&quot;type&quot;:&quot;FILL&quot;,&quot;fillStyle&quot;:&quot;rgb(0,0,0)&quot;}],&quot;isLocked&quot;:false,&quot;parent&quot;:{&quot;type&quot;:&quot;CHILD&quot;,&quot;parentId&quot;:&quot;fcc8d0d4-2f97-4fdb-a17b-d9595e13c370&quot;,&quot;order&quot;:&quot;7&quot;}},&quot;5f3c604e-a9cc-4938-abf4-54a89890345f&quot;:{&quot;type&quot;:&quot;FIGURE_OBJECT&quot;,&quot;id&quot;:&quot;5f3c604e-a9cc-4938-abf4-54a89890345f&quot;,&quot;relativeTransform&quot;:{&quot;translate&quot;:{&quot;x&quot;:-35.5949991312017,&quot;y&quot;:3.197342957113858},&quot;rotate&quot;:0},&quot;opacity&quot;:1,&quot;path&quot;:{&quot;type&quot;:&quot;POLY_LINE&quot;,&quot;points&quot;:[{&quot;x&quot;:-21.16129666141336,&quot;y&quot;:22.615051565680986},{&quot;x&quot;:15.703676087294937,&quot;y&quot;:22.615051565680986},{&quot;x&quot;:30.360440435436757,&quot;y&quot;:7.745388869755825},{&quot;x&quot;:39.78264608781369,&quot;y&quot;:-10.049305784129675},{&quot;x&quot;:39.78264608781369,&quot;y&quot;:-22.615051565680986}],&quot;closed&quot;:false,&quot;cornerRounding&quot;:{&quot;type&quot;:&quot;ARC_LENGTH&quot;,&quot;global&quot;:26.630257513528115}},&quot;pathStyles&quot;:[{&quot;type&quot;:&quot;FILL&quot;,&quot;fillStyle&quot;:&quot;rgba(0,0,0,0)&quot;},{&quot;type&quot;:&quot;STROKE&quot;,&quot;strokeStyle&quot;:&quot;rgba(23,23,23,1)&quot;,&quot;lineWidth&quot;:0.9452236405732,&quot;lineJoin&quot;:&quot;round&quot;}],&quot;pathMarkers&quot;:{},&quot;isLocked&quot;:false,&quot;parent&quot;:{&quot;type&quot;:&quot;CHILD&quot;,&quot;parentId&quot;:&quot;fcc8d0d4-2f97-4fdb-a17b-d9595e13c370&quot;,&quot;order&quot;:&quot;8&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6.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f326ae8f-3514-4e69-abfc-8e18e05b7140"/>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f326ae8f-3514-4e69-abfc-8e18e05b7140&quot;:{&quot;type&quot;:&quot;FIGURE_OBJECT&quot;,&quot;id&quot;:&quot;f326ae8f-3514-4e69-abfc-8e18e05b7140&quot;,&quot;parent&quot;:{&quot;type&quot;:&quot;CHILD&quot;,&quot;parentId&quot;:&quot;3acdcd55-e5cc-48d0-8e0b-7119844b9b16&quot;,&quot;order&quot;:&quot;999999972&quot;},&quot;relativeTransform&quot;:{&quot;translate&quot;:{&quot;x&quot;:88.50747875811543,&quot;y&quot;:-63.75884730222148},&quot;rotate&quot;:0,&quot;skewX&quot;:0,&quot;scale&quot;:{&quot;x&quot;:1,&quot;y&quot;:1}}},&quot;0a5c1c6b-438c-4f45-8f04-e282637a0136&quot;:{&quot;type&quot;:&quot;FIGURE_OBJECT&quot;,&quot;id&quot;:&quot;0a5c1c6b-438c-4f45-8f04-e282637a0136&quot;,&quot;relativeTransform&quot;:{&quot;translate&quot;:{&quot;x&quot;:21.363991295147915,&quot;y&quot;:-27.36966872538701},&quot;rotate&quot;:0},&quot;opacity&quot;:1,&quot;path&quot;:{&quot;type&quot;:&quot;POLY_LINE&quot;,&quot;points&quot;:[{&quot;x&quot;:-3.228538136967925,&quot;y&quot;:8.738405405011976},{&quot;x&quot;:0.008681986771789146,&quot;y&quot;:0.22094739444509634},{&quot;x&quot;:-5.817009465050191,&quot;y&quot;:-7.985784755790765}],&quot;closed&quot;:false},&quot;pathStyles&quot;:[{&quot;type&quot;:&quot;FILL&quot;,&quot;fillStyle&quot;:&quot;rgba(0,0,0,0)&quot;},{&quot;type&quot;:&quot;STROKE&quot;,&quot;strokeStyle&quot;:&quot;rgba(74, 72, 73, 1)&quot;,&quot;lineWidth&quot;:0.7395389800984029,&quot;lineJoin&quot;:&quot;round&quot;}],&quot;pathSmoothing&quot;:{&quot;type&quot;:&quot;CATMULL_SMOOTHING&quot;,&quot;smoothing&quot;:0.2},&quot;isLocked&quot;:false,&quot;parent&quot;:{&quot;type&quot;:&quot;CHILD&quot;,&quot;parentId&quot;:&quot;f326ae8f-3514-4e69-abfc-8e18e05b7140&quot;,&quot;order&quot;:&quot;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7.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c24915b6-44f3-4a02-8be1-220eaa199fa2"/>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c24915b6-44f3-4a02-8be1-220eaa199fa2&quot;:{&quot;type&quot;:&quot;FIGURE_OBJECT&quot;,&quot;id&quot;:&quot;c24915b6-44f3-4a02-8be1-220eaa199fa2&quot;,&quot;relativeTransform&quot;:{&quot;translate&quot;:{&quot;x&quot;:109.0401711030863,&quot;y&quot;:-91.49005825310267},&quot;rotate&quot;:0,&quot;skewX&quot;:0,&quot;scale&quot;:{&quot;x&quot;:1,&quot;y&quot;:1}},&quot;layout&quot;:{&quot;sizeRatio&quot;:{&quot;x&quot;:0.88,&quot;y&quot;:0.88},&quot;keepAspectRatio&quot;:true},&quot;opacity&quot;:1,&quot;path&quot;:{&quot;type&quot;:&quot;ELLIPSE&quot;,&quot;size&quot;:{&quot;x&quot;:5.9468687659106525,&quot;y&quot;:5.882512820201563}},&quot;pathStyles&quot;:[{&quot;type&quot;:&quot;FILL&quot;,&quot;fillStyle&quot;:&quot;rgba(229, 229, 229, 1)&quot;},{&quot;type&quot;:&quot;STROKE&quot;,&quot;strokeStyle&quot;:&quot;rgba(74, 72, 73, 1)&quot;,&quot;lineWidth&quot;:0.7531779098371689,&quot;lineJoin&quot;:&quot;round&quot;}],&quot;isLocked&quot;:false,&quot;parent&quot;:{&quot;type&quot;:&quot;CHILD&quot;,&quot;parentId&quot;:&quot;3acdcd55-e5cc-48d0-8e0b-7119844b9b16&quot;,&quot;order&quot;:&quot;99999997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8.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f3ac44f8-260e-4155-8384-8d9db030bff3"/>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f3ac44f8-260e-4155-8384-8d9db030bff3&quot;:{&quot;type&quot;:&quot;FIGURE_OBJECT&quot;,&quot;id&quot;:&quot;f3ac44f8-260e-4155-8384-8d9db030bff3&quot;,&quot;parent&quot;:{&quot;type&quot;:&quot;CHILD&quot;,&quot;parentId&quot;:&quot;3acdcd55-e5cc-48d0-8e0b-7119844b9b16&quot;,&quot;order&quot;:&quot;99999998&quot;},&quot;relativeTransform&quot;:{&quot;translate&quot;:{&quot;x&quot;:98.70883819582843,&quot;y&quot;:-92.56917129119509},&quot;rotate&quot;:2.2540394770299033,&quot;skewX&quot;:0,&quot;scale&quot;:{&quot;x&quot;:1,&quot;y&quot;:1}}},&quot;44c06a45-8fb3-412a-a751-38d70e4e6a5f&quot;:{&quot;type&quot;:&quot;FIGURE_OBJECT&quot;,&quot;id&quot;:&quot;44c06a45-8fb3-412a-a751-38d70e4e6a5f&quot;,&quot;relativeTransform&quot;:{&quot;translate&quot;:{&quot;x&quot;:37.79702389298281,&quot;y&quot;:-0.6393964991663874},&quot;rotate&quot;:0},&quot;opacity&quot;:1,&quot;path&quot;:{&quot;type&quot;:&quot;POLY_LINE&quot;,&quot;points&quot;:[{&quot;x&quot;:-3.5108865434339065,&quot;y&quot;:-1.7356410383510257},{&quot;x&quot;:-3.510886543433906,&quot;y&quot;:-4.6963733000348125}],&quot;closed&quot;:false},&quot;pathStyles&quot;:[{&quot;type&quot;:&quot;FILL&quot;,&quot;fillStyle&quot;:&quot;rgba(0,0,0,0)&quot;},{&quot;type&quot;:&quot;STROKE&quot;,&quot;strokeStyle&quot;:&quot;rgba(74, 72, 73, 1)&quot;,&quot;lineWidth&quot;:0.6657040193755159,&quot;lineJoin&quot;:&quot;round&quot;}],&quot;pathSmoothing&quot;:{&quot;type&quot;:&quot;CATMULL_SMOOTHING&quot;,&quot;smoothing&quot;:0.2},&quot;isLocked&quot;:false,&quot;parent&quot;:{&quot;type&quot;:&quot;CHILD&quot;,&quot;parentId&quot;:&quot;f3ac44f8-260e-4155-8384-8d9db030bff3&quot;,&quot;order&quot;:&quot;2&quot;}},&quot;edf5cfab-1fa1-4ac4-b0e5-21f1f0cb756c&quot;:{&quot;type&quot;:&quot;FIGURE_OBJECT&quot;,&quot;id&quot;:&quot;edf5cfab-1fa1-4ac4-b0e5-21f1f0cb756c&quot;,&quot;relativeTransform&quot;:{&quot;translate&quot;:{&quot;x&quot;:34.3593055437597,&quot;y&quot;:0.8242823106581386},&quot;rotate&quot;:0},&quot;layout&quot;:{&quot;sizeRatio&quot;:{&quot;x&quot;:0.88,&quot;y&quot;:0.88},&quot;keepAspectRatio&quot;:true},&quot;opacity&quot;:1,&quot;path&quot;:{&quot;type&quot;:&quot;ELLIPSE&quot;,&quot;size&quot;:{&quot;x&quot;:6.020816192346789,&quot;y&quot;:5.955660000869989}},&quot;pathStyles&quot;:[{&quot;type&quot;:&quot;FILL&quot;,&quot;fillStyle&quot;:&quot;rgba(229, 229, 229, 1)&quot;},{&quot;type&quot;:&quot;STROKE&quot;,&quot;strokeStyle&quot;:&quot;rgba(74, 72, 73, 1)&quot;,&quot;lineWidth&quot;:0.7625434381972821,&quot;lineJoin&quot;:&quot;round&quot;}],&quot;isLocked&quot;:false,&quot;parent&quot;:{&quot;type&quot;:&quot;CHILD&quot;,&quot;parentId&quot;:&quot;f3ac44f8-260e-4155-8384-8d9db030bff3&quot;,&quot;order&quot;:&quot;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ags/tag9.xml><?xml version="1.0" encoding="utf-8"?>
<p:tagLst xmlns:a="http://schemas.openxmlformats.org/drawingml/2006/main" xmlns:r="http://schemas.openxmlformats.org/officeDocument/2006/relationships" xmlns:p="http://schemas.openxmlformats.org/presentationml/2006/main">
  <p:tag name="ID" val="68f85b2efdee20f20a703295"/>
  <p:tag name="FIGURESLIDEID" val="3acdcd55-e5cc-48d0-8e0b-7119844b9b16"/>
  <p:tag name="SELECTIONIDS" val="0955de55-49c4-4029-8181-376782c71146"/>
  <p:tag name="TRANSPARENTBACKGROUND" val="true"/>
  <p:tag name="VERSION" val="1761110085145"/>
  <p:tag name="TITLE" val="Overview of Chromatin"/>
  <p:tag name="CREATORNAME" val="Zulekha Qadeer"/>
  <p:tag name="DATEINSERTED" val="1761110085351"/>
  <p:tag name="DPI" val="300"/>
  <p:tag name="BIOJSON" val="{&quot;id&quot;:&quot;fb28013c-4707-49e8-b0bb-bb3a7732c88e&quot;,&quot;objects&quot;:{&quot;d443a680-9809-476f-b84d-0ff1585f7632&quot;:{&quot;type&quot;:&quot;FIGURE_OBJECT&quot;,&quot;id&quot;:&quot;d443a680-9809-476f-b84d-0ff1585f7632&quot;,&quot;relativeTransform&quot;:{&quot;translate&quot;:{&quot;x&quot;:37.79702389298281,&quot;y&quot;:-0.6393964991663874},&quot;rotate&quot;:0},&quot;opacity&quot;:1,&quot;path&quot;:{&quot;type&quot;:&quot;POLY_LINE&quot;,&quot;points&quot;:[{&quot;x&quot;:-3.5108865434339065,&quot;y&quot;:-1.7356410383510257},{&quot;x&quot;:-3.510886543433906,&quot;y&quot;:-4.6963733000348125}],&quot;closed&quot;:false},&quot;pathStyles&quot;:[{&quot;type&quot;:&quot;FILL&quot;,&quot;fillStyle&quot;:&quot;rgba(0,0,0,0)&quot;},{&quot;type&quot;:&quot;STROKE&quot;,&quot;strokeStyle&quot;:&quot;rgba(74, 72, 73, 1)&quot;,&quot;lineWidth&quot;:0.6657040193755159,&quot;lineJoin&quot;:&quot;round&quot;}],&quot;pathSmoothing&quot;:{&quot;type&quot;:&quot;CATMULL_SMOOTHING&quot;,&quot;smoothing&quot;:0.2},&quot;isLocked&quot;:false,&quot;parent&quot;:{&quot;type&quot;:&quot;CHILD&quot;,&quot;parentId&quot;:&quot;0955de55-49c4-4029-8181-376782c71146&quot;,&quot;order&quot;:&quot;2&quot;}},&quot;0955de55-49c4-4029-8181-376782c71146&quot;:{&quot;type&quot;:&quot;FIGURE_OBJECT&quot;,&quot;id&quot;:&quot;0955de55-49c4-4029-8181-376782c71146&quot;,&quot;parent&quot;:{&quot;type&quot;:&quot;CHILD&quot;,&quot;parentId&quot;:&quot;3acdcd55-e5cc-48d0-8e0b-7119844b9b16&quot;,&quot;order&quot;:&quot;99999999&quot;},&quot;relativeTransform&quot;:{&quot;translate&quot;:{&quot;x&quot;:199.61987718834743,&quot;y&quot;:-89.71218149775015},&quot;rotate&quot;:2.2540394770299033,&quot;skewX&quot;:0,&quot;scale&quot;:{&quot;x&quot;:1,&quot;y&quot;:1}}},&quot;3b4ef976-f2e1-4a92-a0de-0f6f57ab321d&quot;:{&quot;type&quot;:&quot;FIGURE_OBJECT&quot;,&quot;id&quot;:&quot;3b4ef976-f2e1-4a92-a0de-0f6f57ab321d&quot;,&quot;relativeTransform&quot;:{&quot;translate&quot;:{&quot;x&quot;:27.39380899918706,&quot;y&quot;:5.791567174712498},&quot;rotate&quot;:0,&quot;skewX&quot;:0,&quot;scale&quot;:{&quot;x&quot;:1,&quot;y&quot;:1}},&quot;layout&quot;:{&quot;sizeRatio&quot;:{&quot;x&quot;:0.88,&quot;y&quot;:0.88},&quot;keepAspectRatio&quot;:true},&quot;opacity&quot;:1,&quot;path&quot;:{&quot;type&quot;:&quot;ELLIPSE&quot;,&quot;size&quot;:{&quot;x&quot;:6.020816192346789,&quot;y&quot;:5.955660000869989}},&quot;pathStyles&quot;:[{&quot;type&quot;:&quot;FILL&quot;,&quot;fillStyle&quot;:&quot;rgba(229, 229, 229, 1)&quot;},{&quot;type&quot;:&quot;STROKE&quot;,&quot;strokeStyle&quot;:&quot;rgba(74, 72, 73, 1)&quot;,&quot;lineWidth&quot;:0.7625434381972821,&quot;lineJoin&quot;:&quot;round&quot;}],&quot;isLocked&quot;:false,&quot;parent&quot;:{&quot;type&quot;:&quot;CHILD&quot;,&quot;parentId&quot;:&quot;0955de55-49c4-4029-8181-376782c71146&quot;,&quot;order&quot;:&quot;5&quot;}},&quot;3acdcd55-e5cc-48d0-8e0b-7119844b9b16&quot;:{&quot;id&quot;:&quot;3acdcd55-e5cc-48d0-8e0b-7119844b9b16&quot;,&quot;type&quot;:&quot;FIGURE_OBJECT&quot;,&quot;document&quot;:{&quot;type&quot;:&quot;FIGURE&quot;,&quot;canvasType&quot;:&quot;FIGURE&quot;,&quot;units&quot;:&quot;in&quot;,&quot;title&quot;:&quot;&quot;},&quot;parent&quot;:{&quot;type&quot;:&quot;DOCUMENT&quot;,&quot;parentId&quot;:&quot;fb28013c-4707-49e8-b0bb-bb3a7732c88e&quot;,&quot;order&quot;:&quot;05&quot;},&quot;source&quot;:{&quot;id&quot;:&quot;641db26880ee2c368da4f531&quot;,&quot;type&quot;:&quot;TEMPLATES&quot;}},&quot;fb28013c-4707-49e8-b0bb-bb3a7732c88e&quot;:{&quot;id&quot;:&quot;fb28013c-4707-49e8-b0bb-bb3a7732c88e&quot;,&quot;type&quot;:&quot;FIGURE_OBJECT&quot;,&quot;document&quot;:{&quot;type&quot;:&quot;DOCUMENT_GROUP&quot;,&quot;canvasType&quot;:&quot;FIGURE&quot;,&quot;units&quot;:&quot;in&quot;},&quot;source&quot;:{&quot;id&quot;:&quot;641db26880ee2c368da4f531&quot;,&quot;type&quot;:&quot;TEMPLAT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14982</TotalTime>
  <Words>2149</Words>
  <Application>Microsoft Macintosh PowerPoint</Application>
  <PresentationFormat>Widescreen</PresentationFormat>
  <Paragraphs>252</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Qadeer, Zulekha</dc:creator>
  <cp:lastModifiedBy>Garcia, Isabel</cp:lastModifiedBy>
  <cp:revision>85</cp:revision>
  <dcterms:created xsi:type="dcterms:W3CDTF">2023-11-30T19:53:42Z</dcterms:created>
  <dcterms:modified xsi:type="dcterms:W3CDTF">2026-02-03T16:35:49Z</dcterms:modified>
</cp:coreProperties>
</file>